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rts/chart16.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7.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3.xml" ContentType="application/vnd.openxmlformats-officedocument.presentationml.notesSlide+xml"/>
  <Override PartName="/ppt/charts/chart18.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4.xml" ContentType="application/vnd.openxmlformats-officedocument.presentationml.notesSlide+xml"/>
  <Override PartName="/ppt/charts/chart19.xml" ContentType="application/vnd.openxmlformats-officedocument.drawingml.chart+xml"/>
  <Override PartName="/ppt/notesSlides/notesSlide15.xml" ContentType="application/vnd.openxmlformats-officedocument.presentationml.notesSlide+xml"/>
  <Override PartName="/ppt/charts/chart20.xml" ContentType="application/vnd.openxmlformats-officedocument.drawingml.chart+xml"/>
  <Override PartName="/ppt/notesSlides/notesSlide16.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notesSlides/notesSlide17.xml" ContentType="application/vnd.openxmlformats-officedocument.presentationml.notesSlide+xml"/>
  <Override PartName="/ppt/charts/chart2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24.xml" ContentType="application/vnd.openxmlformats-officedocument.drawingml.chart+xml"/>
  <Override PartName="/ppt/notesSlides/notesSlide18.xml" ContentType="application/vnd.openxmlformats-officedocument.presentationml.notesSlide+xml"/>
  <Override PartName="/ppt/charts/chart2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26.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7.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9.xml" ContentType="application/vnd.openxmlformats-officedocument.presentationml.notesSlide+xml"/>
  <Override PartName="/ppt/charts/chart28.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9.xml" ContentType="application/vnd.openxmlformats-officedocument.drawingml.chart+xml"/>
  <Override PartName="/ppt/charts/chart30.xml" ContentType="application/vnd.openxmlformats-officedocument.drawingml.chart+xml"/>
  <Override PartName="/ppt/notesSlides/notesSlide20.xml" ContentType="application/vnd.openxmlformats-officedocument.presentationml.notesSlide+xml"/>
  <Override PartName="/ppt/charts/chart31.xml" ContentType="application/vnd.openxmlformats-officedocument.drawingml.chart+xml"/>
  <Override PartName="/ppt/charts/chart32.xml" ContentType="application/vnd.openxmlformats-officedocument.drawingml.chart+xml"/>
  <Override PartName="/ppt/notesSlides/notesSlide21.xml" ContentType="application/vnd.openxmlformats-officedocument.presentationml.notesSlide+xml"/>
  <Override PartName="/ppt/charts/chart33.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2.xml" ContentType="application/vnd.openxmlformats-officedocument.presentationml.notesSlide+xml"/>
  <Override PartName="/ppt/charts/chart34.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35.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3.xml" ContentType="application/vnd.openxmlformats-officedocument.presentationml.notesSlide+xml"/>
  <Override PartName="/ppt/charts/chart36.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4.xml" ContentType="application/vnd.openxmlformats-officedocument.presentationml.notesSlide+xml"/>
  <Override PartName="/ppt/charts/chart37.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38.xml" ContentType="application/vnd.openxmlformats-officedocument.drawingml.chart+xml"/>
  <Override PartName="/ppt/notesSlides/notesSlide25.xml" ContentType="application/vnd.openxmlformats-officedocument.presentationml.notesSlide+xml"/>
  <Override PartName="/ppt/charts/chart39.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 id="2147483675" r:id="rId2"/>
    <p:sldMasterId id="2147483683" r:id="rId3"/>
  </p:sldMasterIdLst>
  <p:notesMasterIdLst>
    <p:notesMasterId r:id="rId34"/>
  </p:notesMasterIdLst>
  <p:sldIdLst>
    <p:sldId id="1260" r:id="rId4"/>
    <p:sldId id="1087" r:id="rId5"/>
    <p:sldId id="1265" r:id="rId6"/>
    <p:sldId id="1235" r:id="rId7"/>
    <p:sldId id="1236" r:id="rId8"/>
    <p:sldId id="1237" r:id="rId9"/>
    <p:sldId id="1238" r:id="rId10"/>
    <p:sldId id="1239" r:id="rId11"/>
    <p:sldId id="1240" r:id="rId12"/>
    <p:sldId id="1234" r:id="rId13"/>
    <p:sldId id="1241" r:id="rId14"/>
    <p:sldId id="1242" r:id="rId15"/>
    <p:sldId id="1095" r:id="rId16"/>
    <p:sldId id="1243" r:id="rId17"/>
    <p:sldId id="1244" r:id="rId18"/>
    <p:sldId id="1245" r:id="rId19"/>
    <p:sldId id="1246" r:id="rId20"/>
    <p:sldId id="1247" r:id="rId21"/>
    <p:sldId id="1248" r:id="rId22"/>
    <p:sldId id="1249" r:id="rId23"/>
    <p:sldId id="1097" r:id="rId24"/>
    <p:sldId id="1250" r:id="rId25"/>
    <p:sldId id="1251" r:id="rId26"/>
    <p:sldId id="1252" r:id="rId27"/>
    <p:sldId id="1253" r:id="rId28"/>
    <p:sldId id="1208" r:id="rId29"/>
    <p:sldId id="1254" r:id="rId30"/>
    <p:sldId id="1256" r:id="rId31"/>
    <p:sldId id="1257" r:id="rId32"/>
    <p:sldId id="1258" r:id="rId3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nne Roome" initials="AR" lastIdx="2" clrIdx="6">
    <p:extLst>
      <p:ext uri="{19B8F6BF-5375-455C-9EA6-DF929625EA0E}">
        <p15:presenceInfo xmlns:p15="http://schemas.microsoft.com/office/powerpoint/2012/main" userId="Anne Roome" providerId="None"/>
      </p:ext>
    </p:extLst>
  </p:cmAuthor>
  <p:cmAuthor id="1" name="David Klein" initials="DK" lastIdx="13" clrIdx="0">
    <p:extLst>
      <p:ext uri="{19B8F6BF-5375-455C-9EA6-DF929625EA0E}">
        <p15:presenceInfo xmlns:p15="http://schemas.microsoft.com/office/powerpoint/2012/main" userId="David Klein" providerId="None"/>
      </p:ext>
    </p:extLst>
  </p:cmAuthor>
  <p:cmAuthor id="8" name="Tobin Marcus" initials="TM" lastIdx="88" clrIdx="7">
    <p:extLst>
      <p:ext uri="{19B8F6BF-5375-455C-9EA6-DF929625EA0E}">
        <p15:presenceInfo xmlns:p15="http://schemas.microsoft.com/office/powerpoint/2012/main" userId="44e94bd2a9a5845e" providerId="Windows Live"/>
      </p:ext>
    </p:extLst>
  </p:cmAuthor>
  <p:cmAuthor id="2" name="ckyriazis@bsgco1.onmicrosoft.com" initials="c" lastIdx="6" clrIdx="1">
    <p:extLst>
      <p:ext uri="{19B8F6BF-5375-455C-9EA6-DF929625EA0E}">
        <p15:presenceInfo xmlns:p15="http://schemas.microsoft.com/office/powerpoint/2012/main" userId="ckyriazis@bsgco1.onmicrosoft.com" providerId="None"/>
      </p:ext>
    </p:extLst>
  </p:cmAuthor>
  <p:cmAuthor id="9" name="Shira Angert" initials="SA" lastIdx="29" clrIdx="8">
    <p:extLst>
      <p:ext uri="{19B8F6BF-5375-455C-9EA6-DF929625EA0E}">
        <p15:presenceInfo xmlns:p15="http://schemas.microsoft.com/office/powerpoint/2012/main" userId="Shira Angert" providerId="None"/>
      </p:ext>
    </p:extLst>
  </p:cmAuthor>
  <p:cmAuthor id="3" name="Mitch Markel" initials="MM" lastIdx="11" clrIdx="2">
    <p:extLst>
      <p:ext uri="{19B8F6BF-5375-455C-9EA6-DF929625EA0E}">
        <p15:presenceInfo xmlns:p15="http://schemas.microsoft.com/office/powerpoint/2012/main" userId="Mitch Markel" providerId="None"/>
      </p:ext>
    </p:extLst>
  </p:cmAuthor>
  <p:cmAuthor id="4" name="Grant Roper" initials="GR" lastIdx="6" clrIdx="3">
    <p:extLst>
      <p:ext uri="{19B8F6BF-5375-455C-9EA6-DF929625EA0E}">
        <p15:presenceInfo xmlns:p15="http://schemas.microsoft.com/office/powerpoint/2012/main" userId="Grant Roper" providerId="None"/>
      </p:ext>
    </p:extLst>
  </p:cmAuthor>
  <p:cmAuthor id="5" name="Ben Weinberg" initials="BW" lastIdx="86" clrIdx="4">
    <p:extLst>
      <p:ext uri="{19B8F6BF-5375-455C-9EA6-DF929625EA0E}">
        <p15:presenceInfo xmlns:p15="http://schemas.microsoft.com/office/powerpoint/2012/main" userId="S::bweinberg@bsgco1.onmicrosoft.com::7b5cb7fb-57aa-4c3d-a497-2e128a9fbce3" providerId="AD"/>
      </p:ext>
    </p:extLst>
  </p:cmAuthor>
  <p:cmAuthor id="6" name="sangert@bsgco1.onmicrosoft.com" initials="s" lastIdx="42" clrIdx="5">
    <p:extLst>
      <p:ext uri="{19B8F6BF-5375-455C-9EA6-DF929625EA0E}">
        <p15:presenceInfo xmlns:p15="http://schemas.microsoft.com/office/powerpoint/2012/main" userId="sangert@bsgco1.onmicrosoft.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A0E2"/>
    <a:srgbClr val="BFBFBF"/>
    <a:srgbClr val="08447B"/>
    <a:srgbClr val="FFFFFF"/>
    <a:srgbClr val="08466C"/>
    <a:srgbClr val="15AAE9"/>
    <a:srgbClr val="FFF7EB"/>
    <a:srgbClr val="E6E6E6"/>
    <a:srgbClr val="E2C8E7"/>
    <a:srgbClr val="FFC1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0" autoAdjust="0"/>
    <p:restoredTop sz="95226" autoAdjust="0"/>
  </p:normalViewPr>
  <p:slideViewPr>
    <p:cSldViewPr snapToGrid="0">
      <p:cViewPr varScale="1">
        <p:scale>
          <a:sx n="79" d="100"/>
          <a:sy n="79" d="100"/>
        </p:scale>
        <p:origin x="1400" y="1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commentAuthors" Target="commentAuthors.xml"/><Relationship Id="rId8" Type="http://schemas.openxmlformats.org/officeDocument/2006/relationships/slide" Target="slides/slide5.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9.xml"/><Relationship Id="rId1" Type="http://schemas.microsoft.com/office/2011/relationships/chartStyle" Target="style9.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0.xml"/><Relationship Id="rId1" Type="http://schemas.microsoft.com/office/2011/relationships/chartStyle" Target="style10.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1.xml"/><Relationship Id="rId1" Type="http://schemas.microsoft.com/office/2011/relationships/chartStyle" Target="style11.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2.xml"/><Relationship Id="rId1" Type="http://schemas.microsoft.com/office/2011/relationships/chartStyle" Target="style12.xml"/></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13.xml"/><Relationship Id="rId1" Type="http://schemas.microsoft.com/office/2011/relationships/chartStyle" Target="style13.xml"/></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14.xml"/><Relationship Id="rId1" Type="http://schemas.microsoft.com/office/2011/relationships/chartStyle" Target="style14.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15.xml"/><Relationship Id="rId1" Type="http://schemas.microsoft.com/office/2011/relationships/chartStyle" Target="style15.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16.xml"/><Relationship Id="rId1" Type="http://schemas.microsoft.com/office/2011/relationships/chartStyle" Target="style16.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17.xml"/><Relationship Id="rId1" Type="http://schemas.microsoft.com/office/2011/relationships/chartStyle" Target="style17.xml"/></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_Worksheet32.xlsx"/><Relationship Id="rId2" Type="http://schemas.microsoft.com/office/2011/relationships/chartColorStyle" Target="colors18.xml"/><Relationship Id="rId1" Type="http://schemas.microsoft.com/office/2011/relationships/chartStyle" Target="style18.xml"/></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_Worksheet33.xlsx"/><Relationship Id="rId2" Type="http://schemas.microsoft.com/office/2011/relationships/chartColorStyle" Target="colors19.xml"/><Relationship Id="rId1" Type="http://schemas.microsoft.com/office/2011/relationships/chartStyle" Target="style19.xml"/></Relationships>
</file>

<file path=ppt/charts/_rels/chart35.xml.rels><?xml version="1.0" encoding="UTF-8" standalone="yes"?>
<Relationships xmlns="http://schemas.openxmlformats.org/package/2006/relationships"><Relationship Id="rId3" Type="http://schemas.openxmlformats.org/officeDocument/2006/relationships/package" Target="../embeddings/Microsoft_Excel_Worksheet34.xlsx"/><Relationship Id="rId2" Type="http://schemas.microsoft.com/office/2011/relationships/chartColorStyle" Target="colors20.xml"/><Relationship Id="rId1" Type="http://schemas.microsoft.com/office/2011/relationships/chartStyle" Target="style20.xml"/></Relationships>
</file>

<file path=ppt/charts/_rels/chart36.xml.rels><?xml version="1.0" encoding="UTF-8" standalone="yes"?>
<Relationships xmlns="http://schemas.openxmlformats.org/package/2006/relationships"><Relationship Id="rId3" Type="http://schemas.openxmlformats.org/officeDocument/2006/relationships/package" Target="../embeddings/Microsoft_Excel_Worksheet35.xlsx"/><Relationship Id="rId2" Type="http://schemas.microsoft.com/office/2011/relationships/chartColorStyle" Target="colors21.xml"/><Relationship Id="rId1" Type="http://schemas.microsoft.com/office/2011/relationships/chartStyle" Target="style21.xml"/></Relationships>
</file>

<file path=ppt/charts/_rels/chart37.xml.rels><?xml version="1.0" encoding="UTF-8" standalone="yes"?>
<Relationships xmlns="http://schemas.openxmlformats.org/package/2006/relationships"><Relationship Id="rId3" Type="http://schemas.openxmlformats.org/officeDocument/2006/relationships/package" Target="../embeddings/Microsoft_Excel_Worksheet36.xlsx"/><Relationship Id="rId2" Type="http://schemas.microsoft.com/office/2011/relationships/chartColorStyle" Target="colors22.xml"/><Relationship Id="rId1" Type="http://schemas.microsoft.com/office/2011/relationships/chartStyle" Target="style22.xml"/></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9.xml.rels><?xml version="1.0" encoding="UTF-8" standalone="yes"?>
<Relationships xmlns="http://schemas.openxmlformats.org/package/2006/relationships"><Relationship Id="rId3" Type="http://schemas.openxmlformats.org/officeDocument/2006/relationships/package" Target="../embeddings/Microsoft_Excel_Worksheet38.xlsx"/><Relationship Id="rId2" Type="http://schemas.microsoft.com/office/2011/relationships/chartColorStyle" Target="colors23.xml"/><Relationship Id="rId1" Type="http://schemas.microsoft.com/office/2011/relationships/chartStyle" Target="style2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5B8C-4468-BB2D-DE12C4E0DFBE}"/>
              </c:ext>
            </c:extLst>
          </c:dPt>
          <c:dPt>
            <c:idx val="1"/>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3-5B8C-4468-BB2D-DE12C4E0DFBE}"/>
              </c:ext>
            </c:extLst>
          </c:dPt>
          <c:cat>
            <c:strRef>
              <c:f>Sheet1!$A$2:$A$3</c:f>
              <c:strCache>
                <c:ptCount val="2"/>
                <c:pt idx="0">
                  <c:v>1st Qtr</c:v>
                </c:pt>
                <c:pt idx="1">
                  <c:v>2nd Qtr</c:v>
                </c:pt>
              </c:strCache>
            </c:strRef>
          </c:cat>
          <c:val>
            <c:numRef>
              <c:f>Sheet1!$B$2:$B$3</c:f>
              <c:numCache>
                <c:formatCode>General</c:formatCode>
                <c:ptCount val="2"/>
                <c:pt idx="0">
                  <c:v>70</c:v>
                </c:pt>
                <c:pt idx="1">
                  <c:v>30</c:v>
                </c:pt>
              </c:numCache>
            </c:numRef>
          </c:val>
          <c:extLst>
            <c:ext xmlns:c16="http://schemas.microsoft.com/office/drawing/2014/chart" uri="{C3380CC4-5D6E-409C-BE32-E72D297353CC}">
              <c16:uniqueId val="{00000004-5B8C-4468-BB2D-DE12C4E0DFBE}"/>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An excellent/good job</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n-US"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Total</c:v>
                </c:pt>
                <c:pt idx="1">
                  <c:v>Male</c:v>
                </c:pt>
                <c:pt idx="2">
                  <c:v>Female</c:v>
                </c:pt>
                <c:pt idx="3">
                  <c:v>Children 
Under 18</c:v>
                </c:pt>
                <c:pt idx="4">
                  <c:v>18-40, 
No Children</c:v>
                </c:pt>
                <c:pt idx="5">
                  <c:v>40+, No Children 
Under 18</c:v>
                </c:pt>
                <c:pt idx="6">
                  <c:v>Identify as white</c:v>
                </c:pt>
                <c:pt idx="7">
                  <c:v>Identify as something other than white</c:v>
                </c:pt>
              </c:strCache>
            </c:strRef>
          </c:cat>
          <c:val>
            <c:numRef>
              <c:f>Sheet1!$B$2:$B$9</c:f>
              <c:numCache>
                <c:formatCode>General</c:formatCode>
                <c:ptCount val="8"/>
                <c:pt idx="0">
                  <c:v>62</c:v>
                </c:pt>
                <c:pt idx="1">
                  <c:v>66</c:v>
                </c:pt>
                <c:pt idx="2">
                  <c:v>58</c:v>
                </c:pt>
                <c:pt idx="3">
                  <c:v>82</c:v>
                </c:pt>
                <c:pt idx="4">
                  <c:v>55</c:v>
                </c:pt>
                <c:pt idx="5">
                  <c:v>54</c:v>
                </c:pt>
                <c:pt idx="6">
                  <c:v>62</c:v>
                </c:pt>
                <c:pt idx="7">
                  <c:v>61</c:v>
                </c:pt>
              </c:numCache>
            </c:numRef>
          </c:val>
          <c:extLst>
            <c:ext xmlns:c16="http://schemas.microsoft.com/office/drawing/2014/chart" uri="{C3380CC4-5D6E-409C-BE32-E72D297353CC}">
              <c16:uniqueId val="{00000000-3679-402B-90FD-4DB38BB5A473}"/>
            </c:ext>
          </c:extLst>
        </c:ser>
        <c:ser>
          <c:idx val="1"/>
          <c:order val="1"/>
          <c:tx>
            <c:strRef>
              <c:f>Sheet1!$C$1</c:f>
              <c:strCache>
                <c:ptCount val="1"/>
                <c:pt idx="0">
                  <c:v>A good job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Total</c:v>
                </c:pt>
                <c:pt idx="1">
                  <c:v>Male</c:v>
                </c:pt>
                <c:pt idx="2">
                  <c:v>Female</c:v>
                </c:pt>
                <c:pt idx="3">
                  <c:v>Children 
Under 18</c:v>
                </c:pt>
                <c:pt idx="4">
                  <c:v>18-40, 
No Children</c:v>
                </c:pt>
                <c:pt idx="5">
                  <c:v>40+, No Children 
Under 18</c:v>
                </c:pt>
                <c:pt idx="6">
                  <c:v>Identify as white</c:v>
                </c:pt>
                <c:pt idx="7">
                  <c:v>Identify as something other than white</c:v>
                </c:pt>
              </c:strCache>
            </c:strRef>
          </c:cat>
          <c:val>
            <c:numRef>
              <c:f>Sheet1!$C$2:$C$9</c:f>
            </c:numRef>
          </c:val>
          <c:extLst>
            <c:ext xmlns:c16="http://schemas.microsoft.com/office/drawing/2014/chart" uri="{C3380CC4-5D6E-409C-BE32-E72D297353CC}">
              <c16:uniqueId val="{00000001-3679-402B-90FD-4DB38BB5A473}"/>
            </c:ext>
          </c:extLst>
        </c:ser>
        <c:ser>
          <c:idx val="2"/>
          <c:order val="2"/>
          <c:tx>
            <c:strRef>
              <c:f>Sheet1!$D$1</c:f>
              <c:strCache>
                <c:ptCount val="1"/>
                <c:pt idx="0">
                  <c:v>Don't know enough to rate</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Total</c:v>
                </c:pt>
                <c:pt idx="1">
                  <c:v>Male</c:v>
                </c:pt>
                <c:pt idx="2">
                  <c:v>Female</c:v>
                </c:pt>
                <c:pt idx="3">
                  <c:v>Children 
Under 18</c:v>
                </c:pt>
                <c:pt idx="4">
                  <c:v>18-40, 
No Children</c:v>
                </c:pt>
                <c:pt idx="5">
                  <c:v>40+, No Children 
Under 18</c:v>
                </c:pt>
                <c:pt idx="6">
                  <c:v>Identify as white</c:v>
                </c:pt>
                <c:pt idx="7">
                  <c:v>Identify as something other than white</c:v>
                </c:pt>
              </c:strCache>
            </c:strRef>
          </c:cat>
          <c:val>
            <c:numRef>
              <c:f>Sheet1!$D$2:$D$9</c:f>
              <c:numCache>
                <c:formatCode>General</c:formatCode>
                <c:ptCount val="8"/>
                <c:pt idx="0">
                  <c:v>24</c:v>
                </c:pt>
                <c:pt idx="1">
                  <c:v>20</c:v>
                </c:pt>
                <c:pt idx="2">
                  <c:v>29</c:v>
                </c:pt>
                <c:pt idx="3">
                  <c:v>7</c:v>
                </c:pt>
                <c:pt idx="4">
                  <c:v>23</c:v>
                </c:pt>
                <c:pt idx="5">
                  <c:v>33</c:v>
                </c:pt>
                <c:pt idx="6">
                  <c:v>25</c:v>
                </c:pt>
                <c:pt idx="7">
                  <c:v>15</c:v>
                </c:pt>
              </c:numCache>
            </c:numRef>
          </c:val>
          <c:extLst>
            <c:ext xmlns:c16="http://schemas.microsoft.com/office/drawing/2014/chart" uri="{C3380CC4-5D6E-409C-BE32-E72D297353CC}">
              <c16:uniqueId val="{00000002-3679-402B-90FD-4DB38BB5A473}"/>
            </c:ext>
          </c:extLst>
        </c:ser>
        <c:ser>
          <c:idx val="3"/>
          <c:order val="3"/>
          <c:tx>
            <c:strRef>
              <c:f>Sheet1!$E$1</c:f>
              <c:strCache>
                <c:ptCount val="1"/>
                <c:pt idx="0">
                  <c:v>A fair/poor job</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Total</c:v>
                </c:pt>
                <c:pt idx="1">
                  <c:v>Male</c:v>
                </c:pt>
                <c:pt idx="2">
                  <c:v>Female</c:v>
                </c:pt>
                <c:pt idx="3">
                  <c:v>Children 
Under 18</c:v>
                </c:pt>
                <c:pt idx="4">
                  <c:v>18-40, 
No Children</c:v>
                </c:pt>
                <c:pt idx="5">
                  <c:v>40+, No Children 
Under 18</c:v>
                </c:pt>
                <c:pt idx="6">
                  <c:v>Identify as white</c:v>
                </c:pt>
                <c:pt idx="7">
                  <c:v>Identify as something other than white</c:v>
                </c:pt>
              </c:strCache>
            </c:strRef>
          </c:cat>
          <c:val>
            <c:numRef>
              <c:f>Sheet1!$E$2:$E$9</c:f>
              <c:numCache>
                <c:formatCode>General</c:formatCode>
                <c:ptCount val="8"/>
                <c:pt idx="0">
                  <c:v>14</c:v>
                </c:pt>
                <c:pt idx="1">
                  <c:v>14</c:v>
                </c:pt>
                <c:pt idx="2">
                  <c:v>13</c:v>
                </c:pt>
                <c:pt idx="3">
                  <c:v>11</c:v>
                </c:pt>
                <c:pt idx="4">
                  <c:v>22</c:v>
                </c:pt>
                <c:pt idx="5">
                  <c:v>13</c:v>
                </c:pt>
                <c:pt idx="6">
                  <c:v>13</c:v>
                </c:pt>
                <c:pt idx="7">
                  <c:v>24</c:v>
                </c:pt>
              </c:numCache>
            </c:numRef>
          </c:val>
          <c:extLst>
            <c:ext xmlns:c16="http://schemas.microsoft.com/office/drawing/2014/chart" uri="{C3380CC4-5D6E-409C-BE32-E72D297353CC}">
              <c16:uniqueId val="{00000004-3679-402B-90FD-4DB38BB5A473}"/>
            </c:ext>
          </c:extLst>
        </c:ser>
        <c:dLbls>
          <c:showLegendKey val="0"/>
          <c:showVal val="0"/>
          <c:showCatName val="0"/>
          <c:showSerName val="0"/>
          <c:showPercent val="0"/>
          <c:showBubbleSize val="0"/>
        </c:dLbls>
        <c:gapWidth val="75"/>
        <c:overlap val="100"/>
        <c:axId val="1396977776"/>
        <c:axId val="1396978192"/>
      </c:barChart>
      <c:catAx>
        <c:axId val="1396977776"/>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1396978192"/>
        <c:crosses val="autoZero"/>
        <c:auto val="1"/>
        <c:lblAlgn val="ctr"/>
        <c:lblOffset val="100"/>
        <c:noMultiLvlLbl val="0"/>
      </c:catAx>
      <c:valAx>
        <c:axId val="1396978192"/>
        <c:scaling>
          <c:orientation val="minMax"/>
          <c:max val="100"/>
        </c:scaling>
        <c:delete val="1"/>
        <c:axPos val="l"/>
        <c:numFmt formatCode="General" sourceLinked="1"/>
        <c:majorTickMark val="out"/>
        <c:minorTickMark val="none"/>
        <c:tickLblPos val="nextTo"/>
        <c:crossAx val="1396977776"/>
        <c:crosses val="autoZero"/>
        <c:crossBetween val="between"/>
      </c:valAx>
      <c:spPr>
        <a:noFill/>
        <a:ln>
          <a:noFill/>
        </a:ln>
        <a:effectLst/>
      </c:spPr>
    </c:plotArea>
    <c:legend>
      <c:legendPos val="l"/>
      <c:layout>
        <c:manualLayout>
          <c:xMode val="edge"/>
          <c:yMode val="edge"/>
          <c:x val="6.7924044447578366E-3"/>
          <c:y val="0.18920599383794123"/>
          <c:w val="0.18154953926395972"/>
          <c:h val="0.4357146853424044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942329487936782"/>
          <c:y val="7.3740499978948437E-2"/>
          <c:w val="0.48599731580606176"/>
          <c:h val="0.89851510907497778"/>
        </c:manualLayout>
      </c:layout>
      <c:barChart>
        <c:barDir val="bar"/>
        <c:grouping val="stacked"/>
        <c:varyColors val="0"/>
        <c:ser>
          <c:idx val="0"/>
          <c:order val="0"/>
          <c:tx>
            <c:strRef>
              <c:f>Sheet1!$B$1</c:f>
              <c:strCache>
                <c:ptCount val="1"/>
                <c:pt idx="0">
                  <c:v>Strongly agree</c:v>
                </c:pt>
              </c:strCache>
            </c:strRef>
          </c:tx>
          <c:spPr>
            <a:solidFill>
              <a:schemeClr val="tx1"/>
            </a:solidFill>
            <a:ln w="19050">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Jewish organizations in my life are doing their best to keep their communities engaged during the pandemic.</c:v>
                </c:pt>
                <c:pt idx="1">
                  <c:v>I've been impressed by the virtual or socially-distanced alternatives that Jewish organizations have offered during the pandemic.</c:v>
                </c:pt>
              </c:strCache>
            </c:strRef>
          </c:cat>
          <c:val>
            <c:numRef>
              <c:f>Sheet1!$B$2:$B$3</c:f>
              <c:numCache>
                <c:formatCode>General</c:formatCode>
                <c:ptCount val="2"/>
                <c:pt idx="0">
                  <c:v>34</c:v>
                </c:pt>
                <c:pt idx="1">
                  <c:v>27</c:v>
                </c:pt>
              </c:numCache>
            </c:numRef>
          </c:val>
          <c:extLst>
            <c:ext xmlns:c16="http://schemas.microsoft.com/office/drawing/2014/chart" uri="{C3380CC4-5D6E-409C-BE32-E72D297353CC}">
              <c16:uniqueId val="{00000000-FB46-469C-8316-F5395B2D3EAB}"/>
            </c:ext>
          </c:extLst>
        </c:ser>
        <c:ser>
          <c:idx val="1"/>
          <c:order val="1"/>
          <c:tx>
            <c:strRef>
              <c:f>Sheet1!$C$1</c:f>
              <c:strCache>
                <c:ptCount val="1"/>
                <c:pt idx="0">
                  <c:v>Somewhat agree</c:v>
                </c:pt>
              </c:strCache>
            </c:strRef>
          </c:tx>
          <c:spPr>
            <a:solidFill>
              <a:schemeClr val="bg2"/>
            </a:solidFill>
            <a:ln w="19050">
              <a:noFill/>
            </a:ln>
            <a:effectLst/>
          </c:spPr>
          <c:invertIfNegative val="0"/>
          <c:cat>
            <c:strRef>
              <c:f>Sheet1!$A$2:$A$3</c:f>
              <c:strCache>
                <c:ptCount val="2"/>
                <c:pt idx="0">
                  <c:v>Jewish organizations in my life are doing their best to keep their communities engaged during the pandemic.</c:v>
                </c:pt>
                <c:pt idx="1">
                  <c:v>I've been impressed by the virtual or socially-distanced alternatives that Jewish organizations have offered during the pandemic.</c:v>
                </c:pt>
              </c:strCache>
            </c:strRef>
          </c:cat>
          <c:val>
            <c:numRef>
              <c:f>Sheet1!$C$2:$C$3</c:f>
              <c:numCache>
                <c:formatCode>General</c:formatCode>
                <c:ptCount val="2"/>
                <c:pt idx="0">
                  <c:v>42</c:v>
                </c:pt>
                <c:pt idx="1">
                  <c:v>41</c:v>
                </c:pt>
              </c:numCache>
            </c:numRef>
          </c:val>
          <c:extLst>
            <c:ext xmlns:c16="http://schemas.microsoft.com/office/drawing/2014/chart" uri="{C3380CC4-5D6E-409C-BE32-E72D297353CC}">
              <c16:uniqueId val="{00000001-FB46-469C-8316-F5395B2D3EAB}"/>
            </c:ext>
          </c:extLst>
        </c:ser>
        <c:ser>
          <c:idx val="2"/>
          <c:order val="2"/>
          <c:tx>
            <c:strRef>
              <c:f>Sheet1!$D$1</c:f>
              <c:strCache>
                <c:ptCount val="1"/>
                <c:pt idx="0">
                  <c:v>Total agree</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Jewish organizations in my life are doing their best to keep their communities engaged during the pandemic.</c:v>
                </c:pt>
                <c:pt idx="1">
                  <c:v>I've been impressed by the virtual or socially-distanced alternatives that Jewish organizations have offered during the pandemic.</c:v>
                </c:pt>
              </c:strCache>
            </c:strRef>
          </c:cat>
          <c:val>
            <c:numRef>
              <c:f>Sheet1!$D$2:$D$3</c:f>
              <c:numCache>
                <c:formatCode>General</c:formatCode>
                <c:ptCount val="2"/>
                <c:pt idx="0">
                  <c:v>76</c:v>
                </c:pt>
                <c:pt idx="1">
                  <c:v>68</c:v>
                </c:pt>
              </c:numCache>
            </c:numRef>
          </c:val>
          <c:extLst>
            <c:ext xmlns:c16="http://schemas.microsoft.com/office/drawing/2014/chart" uri="{C3380CC4-5D6E-409C-BE32-E72D297353CC}">
              <c16:uniqueId val="{00000002-FB46-469C-8316-F5395B2D3EAB}"/>
            </c:ext>
          </c:extLst>
        </c:ser>
        <c:ser>
          <c:idx val="3"/>
          <c:order val="3"/>
          <c:tx>
            <c:strRef>
              <c:f>Sheet1!$E$1</c:f>
              <c:strCache>
                <c:ptCount val="1"/>
                <c:pt idx="0">
                  <c:v>Column2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Jewish organizations in my life are doing their best to keep their communities engaged during the pandemic.</c:v>
                </c:pt>
                <c:pt idx="1">
                  <c:v>I've been impressed by the virtual or socially-distanced alternatives that Jewish organizations have offered during the pandemic.</c:v>
                </c:pt>
              </c:strCache>
            </c:strRef>
          </c:cat>
          <c:val>
            <c:numRef>
              <c:f>Sheet1!$E$2:$E$3</c:f>
              <c:numCache>
                <c:formatCode>General</c:formatCode>
                <c:ptCount val="2"/>
              </c:numCache>
            </c:numRef>
          </c:val>
          <c:extLst>
            <c:ext xmlns:c16="http://schemas.microsoft.com/office/drawing/2014/chart" uri="{C3380CC4-5D6E-409C-BE32-E72D297353CC}">
              <c16:uniqueId val="{00000003-FB46-469C-8316-F5395B2D3EAB}"/>
            </c:ext>
          </c:extLst>
        </c:ser>
        <c:dLbls>
          <c:showLegendKey val="0"/>
          <c:showVal val="0"/>
          <c:showCatName val="0"/>
          <c:showSerName val="0"/>
          <c:showPercent val="0"/>
          <c:showBubbleSize val="0"/>
        </c:dLbls>
        <c:gapWidth val="60"/>
        <c:overlap val="10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80"/>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08447B"/>
      </a:solidFill>
      <a:prstDash val="dash"/>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000000000000002E-2"/>
          <c:y val="5.6619560518703725E-2"/>
          <c:w val="0.89"/>
          <c:h val="0.88676087896259259"/>
        </c:manualLayout>
      </c:layout>
      <c:doughnutChart>
        <c:varyColors val="1"/>
        <c:ser>
          <c:idx val="0"/>
          <c:order val="0"/>
          <c:tx>
            <c:strRef>
              <c:f>Sheet1!$B$1</c:f>
              <c:strCache>
                <c:ptCount val="1"/>
                <c:pt idx="0">
                  <c:v>Sales</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706C-4034-83BF-C6CC864301E7}"/>
              </c:ext>
            </c:extLst>
          </c:dPt>
          <c:dPt>
            <c:idx val="1"/>
            <c:bubble3D val="0"/>
            <c:spPr>
              <a:solidFill>
                <a:schemeClr val="bg2"/>
              </a:solidFill>
              <a:ln w="19050">
                <a:solidFill>
                  <a:schemeClr val="lt1"/>
                </a:solidFill>
              </a:ln>
              <a:effectLst/>
            </c:spPr>
            <c:extLst>
              <c:ext xmlns:c16="http://schemas.microsoft.com/office/drawing/2014/chart" uri="{C3380CC4-5D6E-409C-BE32-E72D297353CC}">
                <c16:uniqueId val="{00000003-706C-4034-83BF-C6CC864301E7}"/>
              </c:ext>
            </c:extLst>
          </c:dPt>
          <c:dPt>
            <c:idx val="2"/>
            <c:bubble3D val="0"/>
            <c:spPr>
              <a:solidFill>
                <a:schemeClr val="bg1">
                  <a:lumMod val="75000"/>
                </a:schemeClr>
              </a:solidFill>
            </c:spPr>
            <c:extLst>
              <c:ext xmlns:c16="http://schemas.microsoft.com/office/drawing/2014/chart" uri="{C3380CC4-5D6E-409C-BE32-E72D297353CC}">
                <c16:uniqueId val="{00000006-706C-4034-83BF-C6CC864301E7}"/>
              </c:ext>
            </c:extLst>
          </c:dPt>
          <c:cat>
            <c:strRef>
              <c:f>Sheet1!$A$2:$A$4</c:f>
              <c:strCache>
                <c:ptCount val="3"/>
                <c:pt idx="0">
                  <c:v>Yes, most years</c:v>
                </c:pt>
                <c:pt idx="1">
                  <c:v>Yes, every once in a while</c:v>
                </c:pt>
                <c:pt idx="2">
                  <c:v>No</c:v>
                </c:pt>
              </c:strCache>
            </c:strRef>
          </c:cat>
          <c:val>
            <c:numRef>
              <c:f>Sheet1!$B$2:$B$4</c:f>
              <c:numCache>
                <c:formatCode>General</c:formatCode>
                <c:ptCount val="3"/>
                <c:pt idx="0">
                  <c:v>66</c:v>
                </c:pt>
                <c:pt idx="1">
                  <c:v>18</c:v>
                </c:pt>
                <c:pt idx="2">
                  <c:v>15</c:v>
                </c:pt>
              </c:numCache>
            </c:numRef>
          </c:val>
          <c:extLst>
            <c:ext xmlns:c16="http://schemas.microsoft.com/office/drawing/2014/chart" uri="{C3380CC4-5D6E-409C-BE32-E72D297353CC}">
              <c16:uniqueId val="{00000004-706C-4034-83BF-C6CC864301E7}"/>
            </c:ext>
          </c:extLst>
        </c:ser>
        <c:dLbls>
          <c:showLegendKey val="0"/>
          <c:showVal val="0"/>
          <c:showCatName val="0"/>
          <c:showSerName val="0"/>
          <c:showPercent val="0"/>
          <c:showBubbleSize val="0"/>
          <c:showLeaderLines val="1"/>
        </c:dLbls>
        <c:firstSliceAng val="18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000000000000002E-2"/>
          <c:y val="5.6619560518703725E-2"/>
          <c:w val="0.89"/>
          <c:h val="0.88676087896259259"/>
        </c:manualLayout>
      </c:layout>
      <c:doughnutChart>
        <c:varyColors val="1"/>
        <c:ser>
          <c:idx val="0"/>
          <c:order val="0"/>
          <c:tx>
            <c:strRef>
              <c:f>Sheet1!$B$1</c:f>
              <c:strCache>
                <c:ptCount val="1"/>
                <c:pt idx="0">
                  <c:v>Sales</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706C-4034-83BF-C6CC864301E7}"/>
              </c:ext>
            </c:extLst>
          </c:dPt>
          <c:dPt>
            <c:idx val="1"/>
            <c:bubble3D val="0"/>
            <c:spPr>
              <a:solidFill>
                <a:schemeClr val="bg2"/>
              </a:solidFill>
              <a:ln w="19050">
                <a:solidFill>
                  <a:schemeClr val="lt1"/>
                </a:solidFill>
              </a:ln>
              <a:effectLst/>
            </c:spPr>
            <c:extLst>
              <c:ext xmlns:c16="http://schemas.microsoft.com/office/drawing/2014/chart" uri="{C3380CC4-5D6E-409C-BE32-E72D297353CC}">
                <c16:uniqueId val="{00000003-706C-4034-83BF-C6CC864301E7}"/>
              </c:ext>
            </c:extLst>
          </c:dPt>
          <c:dPt>
            <c:idx val="2"/>
            <c:bubble3D val="0"/>
            <c:spPr>
              <a:solidFill>
                <a:schemeClr val="bg1">
                  <a:lumMod val="75000"/>
                </a:schemeClr>
              </a:solidFill>
            </c:spPr>
            <c:extLst>
              <c:ext xmlns:c16="http://schemas.microsoft.com/office/drawing/2014/chart" uri="{C3380CC4-5D6E-409C-BE32-E72D297353CC}">
                <c16:uniqueId val="{00000006-706C-4034-83BF-C6CC864301E7}"/>
              </c:ext>
            </c:extLst>
          </c:dPt>
          <c:cat>
            <c:strRef>
              <c:f>Sheet1!$A$2:$A$4</c:f>
              <c:strCache>
                <c:ptCount val="3"/>
                <c:pt idx="0">
                  <c:v>Yes, most years</c:v>
                </c:pt>
                <c:pt idx="1">
                  <c:v>Yes, every once in a while</c:v>
                </c:pt>
                <c:pt idx="2">
                  <c:v>No</c:v>
                </c:pt>
              </c:strCache>
            </c:strRef>
          </c:cat>
          <c:val>
            <c:numRef>
              <c:f>Sheet1!$B$2:$B$4</c:f>
              <c:numCache>
                <c:formatCode>General</c:formatCode>
                <c:ptCount val="3"/>
                <c:pt idx="0">
                  <c:v>60</c:v>
                </c:pt>
                <c:pt idx="1">
                  <c:v>23</c:v>
                </c:pt>
                <c:pt idx="2">
                  <c:v>17</c:v>
                </c:pt>
              </c:numCache>
            </c:numRef>
          </c:val>
          <c:extLst>
            <c:ext xmlns:c16="http://schemas.microsoft.com/office/drawing/2014/chart" uri="{C3380CC4-5D6E-409C-BE32-E72D297353CC}">
              <c16:uniqueId val="{00000004-706C-4034-83BF-C6CC864301E7}"/>
            </c:ext>
          </c:extLst>
        </c:ser>
        <c:dLbls>
          <c:showLegendKey val="0"/>
          <c:showVal val="0"/>
          <c:showCatName val="0"/>
          <c:showSerName val="0"/>
          <c:showPercent val="0"/>
          <c:showBubbleSize val="0"/>
          <c:showLeaderLines val="0"/>
        </c:dLbls>
        <c:firstSliceAng val="18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000000000000002E-2"/>
          <c:y val="5.6619560518703725E-2"/>
          <c:w val="0.89"/>
          <c:h val="0.88676087896259259"/>
        </c:manualLayout>
      </c:layout>
      <c:doughnutChart>
        <c:varyColors val="1"/>
        <c:ser>
          <c:idx val="0"/>
          <c:order val="0"/>
          <c:tx>
            <c:strRef>
              <c:f>Sheet1!$B$1</c:f>
              <c:strCache>
                <c:ptCount val="1"/>
                <c:pt idx="0">
                  <c:v>Sales</c:v>
                </c:pt>
              </c:strCache>
            </c:strRef>
          </c:tx>
          <c:dPt>
            <c:idx val="0"/>
            <c:bubble3D val="0"/>
            <c:spPr>
              <a:solidFill>
                <a:schemeClr val="tx1"/>
              </a:solidFill>
              <a:ln w="19050">
                <a:noFill/>
              </a:ln>
              <a:effectLst/>
            </c:spPr>
            <c:extLst>
              <c:ext xmlns:c16="http://schemas.microsoft.com/office/drawing/2014/chart" uri="{C3380CC4-5D6E-409C-BE32-E72D297353CC}">
                <c16:uniqueId val="{00000001-E775-4525-9935-CDCD9BB5274F}"/>
              </c:ext>
            </c:extLst>
          </c:dPt>
          <c:dPt>
            <c:idx val="1"/>
            <c:bubble3D val="0"/>
            <c:spPr>
              <a:solidFill>
                <a:schemeClr val="bg2"/>
              </a:solidFill>
              <a:ln w="19050">
                <a:solidFill>
                  <a:schemeClr val="lt1"/>
                </a:solidFill>
              </a:ln>
              <a:effectLst/>
            </c:spPr>
            <c:extLst>
              <c:ext xmlns:c16="http://schemas.microsoft.com/office/drawing/2014/chart" uri="{C3380CC4-5D6E-409C-BE32-E72D297353CC}">
                <c16:uniqueId val="{00000003-E775-4525-9935-CDCD9BB5274F}"/>
              </c:ext>
            </c:extLst>
          </c:dPt>
          <c:dPt>
            <c:idx val="2"/>
            <c:bubble3D val="0"/>
            <c:spPr>
              <a:solidFill>
                <a:schemeClr val="bg1">
                  <a:lumMod val="75000"/>
                </a:schemeClr>
              </a:solidFill>
            </c:spPr>
            <c:extLst>
              <c:ext xmlns:c16="http://schemas.microsoft.com/office/drawing/2014/chart" uri="{C3380CC4-5D6E-409C-BE32-E72D297353CC}">
                <c16:uniqueId val="{00000005-E775-4525-9935-CDCD9BB5274F}"/>
              </c:ext>
            </c:extLst>
          </c:dPt>
          <c:cat>
            <c:strRef>
              <c:f>Sheet1!$A$2:$A$4</c:f>
              <c:strCache>
                <c:ptCount val="3"/>
                <c:pt idx="0">
                  <c:v>Most years</c:v>
                </c:pt>
                <c:pt idx="1">
                  <c:v>Every once in a while</c:v>
                </c:pt>
                <c:pt idx="2">
                  <c:v>Do not observe</c:v>
                </c:pt>
              </c:strCache>
            </c:strRef>
          </c:cat>
          <c:val>
            <c:numRef>
              <c:f>Sheet1!$B$2:$B$4</c:f>
              <c:numCache>
                <c:formatCode>General</c:formatCode>
                <c:ptCount val="3"/>
              </c:numCache>
            </c:numRef>
          </c:val>
          <c:extLst>
            <c:ext xmlns:c16="http://schemas.microsoft.com/office/drawing/2014/chart" uri="{C3380CC4-5D6E-409C-BE32-E72D297353CC}">
              <c16:uniqueId val="{00000006-E775-4525-9935-CDCD9BB5274F}"/>
            </c:ext>
          </c:extLst>
        </c:ser>
        <c:dLbls>
          <c:showLegendKey val="0"/>
          <c:showVal val="0"/>
          <c:showCatName val="0"/>
          <c:showSerName val="0"/>
          <c:showPercent val="0"/>
          <c:showBubbleSize val="0"/>
          <c:showLeaderLines val="0"/>
        </c:dLbls>
        <c:firstSliceAng val="180"/>
        <c:holeSize val="75"/>
      </c:doughnutChart>
      <c:spPr>
        <a:noFill/>
        <a:ln>
          <a:noFill/>
        </a:ln>
        <a:effectLst/>
      </c:spPr>
    </c:plotArea>
    <c:legend>
      <c:legendPos val="t"/>
      <c:layout>
        <c:manualLayout>
          <c:xMode val="edge"/>
          <c:yMode val="edge"/>
          <c:x val="1.3512720450910604E-3"/>
          <c:y val="3.6509240865622017E-2"/>
          <c:w val="0.99864870798153205"/>
          <c:h val="0.96349075913437809"/>
        </c:manualLayout>
      </c:layout>
      <c:overlay val="0"/>
      <c:txPr>
        <a:bodyPr/>
        <a:lstStyle/>
        <a:p>
          <a:pPr>
            <a:defRPr>
              <a:solidFill>
                <a:schemeClr val="tx2"/>
              </a:solidFill>
            </a:defRPr>
          </a:pPr>
          <a:endParaRPr lang="en-US"/>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Regular Observers</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pt idx="0">
                  <c:v>2020</c:v>
                </c:pt>
              </c:numCache>
            </c:numRef>
          </c:cat>
          <c:val>
            <c:numRef>
              <c:f>Sheet1!$B$2</c:f>
              <c:numCache>
                <c:formatCode>General</c:formatCode>
                <c:ptCount val="1"/>
                <c:pt idx="0">
                  <c:v>57</c:v>
                </c:pt>
              </c:numCache>
            </c:numRef>
          </c:val>
          <c:extLst>
            <c:ext xmlns:c16="http://schemas.microsoft.com/office/drawing/2014/chart" uri="{C3380CC4-5D6E-409C-BE32-E72D297353CC}">
              <c16:uniqueId val="{00000000-143D-49A8-9A2F-970FF7703D57}"/>
            </c:ext>
          </c:extLst>
        </c:ser>
        <c:ser>
          <c:idx val="1"/>
          <c:order val="1"/>
          <c:tx>
            <c:strRef>
              <c:f>Sheet1!$C$1</c:f>
              <c:strCache>
                <c:ptCount val="1"/>
                <c:pt idx="0">
                  <c:v>Infrequent Observers</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c:f>
              <c:numCache>
                <c:formatCode>General</c:formatCode>
                <c:ptCount val="1"/>
                <c:pt idx="0">
                  <c:v>2020</c:v>
                </c:pt>
              </c:numCache>
            </c:numRef>
          </c:cat>
          <c:val>
            <c:numRef>
              <c:f>Sheet1!$C$2</c:f>
              <c:numCache>
                <c:formatCode>General</c:formatCode>
                <c:ptCount val="1"/>
                <c:pt idx="0">
                  <c:v>43</c:v>
                </c:pt>
              </c:numCache>
            </c:numRef>
          </c:val>
          <c:extLst>
            <c:ext xmlns:c16="http://schemas.microsoft.com/office/drawing/2014/chart" uri="{C3380CC4-5D6E-409C-BE32-E72D297353CC}">
              <c16:uniqueId val="{00000001-143D-49A8-9A2F-970FF7703D57}"/>
            </c:ext>
          </c:extLst>
        </c:ser>
        <c:dLbls>
          <c:showLegendKey val="0"/>
          <c:showVal val="0"/>
          <c:showCatName val="0"/>
          <c:showSerName val="0"/>
          <c:showPercent val="0"/>
          <c:showBubbleSize val="0"/>
        </c:dLbls>
        <c:gapWidth val="50"/>
        <c:overlap val="100"/>
        <c:axId val="693947632"/>
        <c:axId val="693943056"/>
      </c:barChart>
      <c:catAx>
        <c:axId val="693947632"/>
        <c:scaling>
          <c:orientation val="minMax"/>
        </c:scaling>
        <c:delete val="1"/>
        <c:axPos val="l"/>
        <c:numFmt formatCode="General" sourceLinked="1"/>
        <c:majorTickMark val="none"/>
        <c:minorTickMark val="none"/>
        <c:tickLblPos val="nextTo"/>
        <c:crossAx val="693943056"/>
        <c:crosses val="autoZero"/>
        <c:auto val="1"/>
        <c:lblAlgn val="ctr"/>
        <c:lblOffset val="100"/>
        <c:noMultiLvlLbl val="0"/>
      </c:catAx>
      <c:valAx>
        <c:axId val="693943056"/>
        <c:scaling>
          <c:orientation val="minMax"/>
          <c:max val="100"/>
        </c:scaling>
        <c:delete val="1"/>
        <c:axPos val="b"/>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925784570646998E-2"/>
          <c:y val="0.10293539017449649"/>
          <c:w val="0.97614843085870595"/>
          <c:h val="0.81942637159995135"/>
        </c:manualLayout>
      </c:layout>
      <c:barChart>
        <c:barDir val="col"/>
        <c:grouping val="clustered"/>
        <c:varyColors val="0"/>
        <c:ser>
          <c:idx val="0"/>
          <c:order val="0"/>
          <c:tx>
            <c:strRef>
              <c:f>Sheet1!$B$1</c:f>
              <c:strCache>
                <c:ptCount val="1"/>
                <c:pt idx="0">
                  <c:v>Observed HH</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n-US" sz="1400" b="1"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pt idx="0">
                  <c:v>2019</c:v>
                </c:pt>
                <c:pt idx="1">
                  <c:v>2020</c:v>
                </c:pt>
              </c:numCache>
            </c:numRef>
          </c:cat>
          <c:val>
            <c:numRef>
              <c:f>Sheet1!$B$2:$B$3</c:f>
              <c:numCache>
                <c:formatCode>General</c:formatCode>
                <c:ptCount val="2"/>
                <c:pt idx="0">
                  <c:v>56</c:v>
                </c:pt>
                <c:pt idx="1">
                  <c:v>73</c:v>
                </c:pt>
              </c:numCache>
            </c:numRef>
          </c:val>
          <c:extLst>
            <c:ext xmlns:c16="http://schemas.microsoft.com/office/drawing/2014/chart" uri="{C3380CC4-5D6E-409C-BE32-E72D297353CC}">
              <c16:uniqueId val="{00000000-2C11-4F7E-95FD-4602E32BBEAC}"/>
            </c:ext>
          </c:extLst>
        </c:ser>
        <c:dLbls>
          <c:showLegendKey val="0"/>
          <c:showVal val="0"/>
          <c:showCatName val="0"/>
          <c:showSerName val="0"/>
          <c:showPercent val="0"/>
          <c:showBubbleSize val="0"/>
        </c:dLbls>
        <c:gapWidth val="75"/>
        <c:axId val="1396977776"/>
        <c:axId val="1396978192"/>
      </c:barChart>
      <c:catAx>
        <c:axId val="1396977776"/>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400" b="1" i="0" u="none" strike="noStrike" kern="1200" baseline="0">
                <a:solidFill>
                  <a:schemeClr val="tx2"/>
                </a:solidFill>
                <a:latin typeface="+mn-lt"/>
                <a:ea typeface="+mn-ea"/>
                <a:cs typeface="+mn-cs"/>
              </a:defRPr>
            </a:pPr>
            <a:endParaRPr lang="en-US"/>
          </a:p>
        </c:txPr>
        <c:crossAx val="1396978192"/>
        <c:crosses val="autoZero"/>
        <c:auto val="1"/>
        <c:lblAlgn val="ctr"/>
        <c:lblOffset val="100"/>
        <c:noMultiLvlLbl val="0"/>
      </c:catAx>
      <c:valAx>
        <c:axId val="1396978192"/>
        <c:scaling>
          <c:orientation val="minMax"/>
          <c:max val="82"/>
        </c:scaling>
        <c:delete val="1"/>
        <c:axPos val="l"/>
        <c:numFmt formatCode="General" sourceLinked="1"/>
        <c:majorTickMark val="out"/>
        <c:minorTickMark val="none"/>
        <c:tickLblPos val="nextTo"/>
        <c:crossAx val="1396977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69409649473962"/>
          <c:y val="8.7328486481912146E-2"/>
          <c:w val="0.78157746407530027"/>
          <c:h val="0.63839086448669691"/>
        </c:manualLayout>
      </c:layout>
      <c:barChart>
        <c:barDir val="col"/>
        <c:grouping val="stacked"/>
        <c:varyColors val="0"/>
        <c:ser>
          <c:idx val="0"/>
          <c:order val="0"/>
          <c:tx>
            <c:strRef>
              <c:f>Sheet1!$B$1</c:f>
              <c:strCache>
                <c:ptCount val="1"/>
                <c:pt idx="0">
                  <c:v>Observed both Rosh Hashanah and Yom Kippur</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Regular Observers 
(observe both
most years)</c:v>
                </c:pt>
                <c:pt idx="1">
                  <c:v>Infrequent Observers 
(observe once in a while or not at all)</c:v>
                </c:pt>
              </c:strCache>
            </c:strRef>
          </c:cat>
          <c:val>
            <c:numRef>
              <c:f>Sheet1!$B$2:$B$3</c:f>
              <c:numCache>
                <c:formatCode>General</c:formatCode>
                <c:ptCount val="2"/>
                <c:pt idx="0">
                  <c:v>74</c:v>
                </c:pt>
                <c:pt idx="1">
                  <c:v>19</c:v>
                </c:pt>
              </c:numCache>
            </c:numRef>
          </c:val>
          <c:extLst>
            <c:ext xmlns:c16="http://schemas.microsoft.com/office/drawing/2014/chart" uri="{C3380CC4-5D6E-409C-BE32-E72D297353CC}">
              <c16:uniqueId val="{00000000-392D-4F34-9E92-9397FF155F72}"/>
            </c:ext>
          </c:extLst>
        </c:ser>
        <c:ser>
          <c:idx val="1"/>
          <c:order val="1"/>
          <c:tx>
            <c:strRef>
              <c:f>Sheet1!$C$1</c:f>
              <c:strCache>
                <c:ptCount val="1"/>
                <c:pt idx="0">
                  <c:v>Observed either Rosh Hoshanah or Yom Kippur</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Regular Observers 
(observe both
most years)</c:v>
                </c:pt>
                <c:pt idx="1">
                  <c:v>Infrequent Observers 
(observe once in a while or not at all)</c:v>
                </c:pt>
              </c:strCache>
            </c:strRef>
          </c:cat>
          <c:val>
            <c:numRef>
              <c:f>Sheet1!$C$2:$C$3</c:f>
              <c:numCache>
                <c:formatCode>General</c:formatCode>
                <c:ptCount val="2"/>
                <c:pt idx="0">
                  <c:v>17</c:v>
                </c:pt>
                <c:pt idx="1">
                  <c:v>30</c:v>
                </c:pt>
              </c:numCache>
            </c:numRef>
          </c:val>
          <c:extLst>
            <c:ext xmlns:c16="http://schemas.microsoft.com/office/drawing/2014/chart" uri="{C3380CC4-5D6E-409C-BE32-E72D297353CC}">
              <c16:uniqueId val="{00000001-392D-4F34-9E92-9397FF155F72}"/>
            </c:ext>
          </c:extLst>
        </c:ser>
        <c:ser>
          <c:idx val="2"/>
          <c:order val="2"/>
          <c:tx>
            <c:strRef>
              <c:f>Sheet1!$D$1</c:f>
              <c:strCache>
                <c:ptCount val="1"/>
                <c:pt idx="0">
                  <c:v>Observed neither</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Regular Observers 
(observe both
most years)</c:v>
                </c:pt>
                <c:pt idx="1">
                  <c:v>Infrequent Observers 
(observe once in a while or not at all)</c:v>
                </c:pt>
              </c:strCache>
            </c:strRef>
          </c:cat>
          <c:val>
            <c:numRef>
              <c:f>Sheet1!$D$2:$D$3</c:f>
              <c:numCache>
                <c:formatCode>General</c:formatCode>
                <c:ptCount val="2"/>
                <c:pt idx="0">
                  <c:v>9</c:v>
                </c:pt>
                <c:pt idx="1">
                  <c:v>51</c:v>
                </c:pt>
              </c:numCache>
            </c:numRef>
          </c:val>
          <c:extLst>
            <c:ext xmlns:c16="http://schemas.microsoft.com/office/drawing/2014/chart" uri="{C3380CC4-5D6E-409C-BE32-E72D297353CC}">
              <c16:uniqueId val="{00000002-392D-4F34-9E92-9397FF155F72}"/>
            </c:ext>
          </c:extLst>
        </c:ser>
        <c:dLbls>
          <c:showLegendKey val="0"/>
          <c:showVal val="0"/>
          <c:showCatName val="0"/>
          <c:showSerName val="0"/>
          <c:showPercent val="0"/>
          <c:showBubbleSize val="0"/>
        </c:dLbls>
        <c:gapWidth val="50"/>
        <c:overlap val="100"/>
        <c:axId val="693947632"/>
        <c:axId val="693943056"/>
      </c:barChart>
      <c:catAx>
        <c:axId val="693947632"/>
        <c:scaling>
          <c:orientation val="minMax"/>
        </c:scaling>
        <c:delete val="0"/>
        <c:axPos val="b"/>
        <c:numFmt formatCode="General" sourceLinked="1"/>
        <c:majorTickMark val="out"/>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100" b="1" i="0" u="none" strike="noStrike" kern="1200" baseline="0">
                <a:solidFill>
                  <a:schemeClr val="tx2"/>
                </a:solidFill>
                <a:latin typeface="+mn-lt"/>
                <a:ea typeface="+mn-ea"/>
                <a:cs typeface="+mn-cs"/>
              </a:defRPr>
            </a:pPr>
            <a:endParaRPr lang="en-US"/>
          </a:p>
        </c:txPr>
        <c:crossAx val="693943056"/>
        <c:crosses val="autoZero"/>
        <c:auto val="1"/>
        <c:lblAlgn val="ctr"/>
        <c:lblOffset val="100"/>
        <c:noMultiLvlLbl val="0"/>
      </c:catAx>
      <c:valAx>
        <c:axId val="693943056"/>
        <c:scaling>
          <c:orientation val="minMax"/>
          <c:max val="100"/>
        </c:scaling>
        <c:delete val="1"/>
        <c:axPos val="l"/>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Observed a traditional ritual such as fasting</c:v>
                </c:pt>
                <c:pt idx="1">
                  <c:v>Had a meal with family or friends</c:v>
                </c:pt>
                <c:pt idx="2">
                  <c:v>Took time to be mindful, reflect, and set new intentions</c:v>
                </c:pt>
                <c:pt idx="3">
                  <c:v>Had a special meal on my own</c:v>
                </c:pt>
                <c:pt idx="4">
                  <c:v>Participated in services hosted by a synagogue</c:v>
                </c:pt>
                <c:pt idx="5">
                  <c:v>Donated money or food to charity</c:v>
                </c:pt>
                <c:pt idx="6">
                  <c:v>Participated in a more informal celebration outside of synagogue</c:v>
                </c:pt>
                <c:pt idx="7">
                  <c:v>Participated in events other than services hosted by a synagogue</c:v>
                </c:pt>
                <c:pt idx="8">
                  <c:v>Participated in a Jewish event or program hosted by a non-synagogue</c:v>
                </c:pt>
                <c:pt idx="9">
                  <c:v>Participated in services, not hosted by a synagogue</c:v>
                </c:pt>
                <c:pt idx="10">
                  <c:v>Volunteered for an organization, Jewish or otherwise</c:v>
                </c:pt>
                <c:pt idx="11">
                  <c:v>Something else</c:v>
                </c:pt>
                <c:pt idx="12">
                  <c:v>Did not observe the High Holidays in any way</c:v>
                </c:pt>
              </c:strCache>
            </c:strRef>
          </c:cat>
          <c:val>
            <c:numRef>
              <c:f>Sheet1!$B$2:$B$14</c:f>
              <c:numCache>
                <c:formatCode>General</c:formatCode>
                <c:ptCount val="13"/>
                <c:pt idx="0">
                  <c:v>41</c:v>
                </c:pt>
                <c:pt idx="1">
                  <c:v>36</c:v>
                </c:pt>
                <c:pt idx="2">
                  <c:v>35</c:v>
                </c:pt>
                <c:pt idx="3">
                  <c:v>28</c:v>
                </c:pt>
                <c:pt idx="4">
                  <c:v>24</c:v>
                </c:pt>
                <c:pt idx="5">
                  <c:v>22</c:v>
                </c:pt>
                <c:pt idx="6">
                  <c:v>18</c:v>
                </c:pt>
                <c:pt idx="7">
                  <c:v>14</c:v>
                </c:pt>
                <c:pt idx="8">
                  <c:v>11</c:v>
                </c:pt>
                <c:pt idx="9">
                  <c:v>10</c:v>
                </c:pt>
                <c:pt idx="10">
                  <c:v>9</c:v>
                </c:pt>
                <c:pt idx="11">
                  <c:v>2</c:v>
                </c:pt>
                <c:pt idx="12">
                  <c:v>27</c:v>
                </c:pt>
              </c:numCache>
            </c:numRef>
          </c:val>
          <c:extLst>
            <c:ext xmlns:c16="http://schemas.microsoft.com/office/drawing/2014/chart" uri="{C3380CC4-5D6E-409C-BE32-E72D297353CC}">
              <c16:uniqueId val="{00000000-820B-4AEA-9B9D-4566188610FF}"/>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45"/>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993550194456342"/>
          <c:y val="0"/>
          <c:w val="0.48372718178330298"/>
          <c:h val="1"/>
        </c:manualLayout>
      </c:layout>
      <c:barChart>
        <c:barDir val="bar"/>
        <c:grouping val="clustered"/>
        <c:varyColors val="0"/>
        <c:ser>
          <c:idx val="0"/>
          <c:order val="0"/>
          <c:tx>
            <c:strRef>
              <c:f>Sheet1!$B$1</c:f>
              <c:strCache>
                <c:ptCount val="1"/>
                <c:pt idx="0">
                  <c:v>Column3</c:v>
                </c:pt>
              </c:strCache>
            </c:strRef>
          </c:tx>
          <c:spPr>
            <a:solidFill>
              <a:schemeClr val="tx1"/>
            </a:solidFill>
            <a:ln>
              <a:no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10"/>
                <c:pt idx="0">
                  <c:v>It's what I always do during the High Holidays</c:v>
                </c:pt>
                <c:pt idx="1">
                  <c:v>I felt it would be a meaningful or fulfilling experience</c:v>
                </c:pt>
                <c:pt idx="2">
                  <c:v>It was one of the only ways I could safely observe during the pandemic</c:v>
                </c:pt>
                <c:pt idx="3">
                  <c:v>I wanted to celebrate the holiday with my children or other people in my household</c:v>
                </c:pt>
                <c:pt idx="4">
                  <c:v>It was easy and straightforward</c:v>
                </c:pt>
                <c:pt idx="5">
                  <c:v>I felt drawn to doing something Jewish during a time like this</c:v>
                </c:pt>
                <c:pt idx="6">
                  <c:v>I wanted to connect with other people like me</c:v>
                </c:pt>
                <c:pt idx="7">
                  <c:v>The format or location made it feel more accessible to me (e.g. it was online)</c:v>
                </c:pt>
                <c:pt idx="8">
                  <c:v>I wanted to connect with other people in my community</c:v>
                </c:pt>
                <c:pt idx="9">
                  <c:v>I knew other people who were doing it</c:v>
                </c:pt>
              </c:strCache>
            </c:strRef>
          </c:cat>
          <c:val>
            <c:numRef>
              <c:f>Sheet1!$B$2:$B$21</c:f>
              <c:numCache>
                <c:formatCode>General</c:formatCode>
                <c:ptCount val="10"/>
                <c:pt idx="0">
                  <c:v>51</c:v>
                </c:pt>
                <c:pt idx="1">
                  <c:v>48</c:v>
                </c:pt>
                <c:pt idx="2">
                  <c:v>47</c:v>
                </c:pt>
                <c:pt idx="3">
                  <c:v>42</c:v>
                </c:pt>
                <c:pt idx="4">
                  <c:v>42</c:v>
                </c:pt>
                <c:pt idx="5">
                  <c:v>41</c:v>
                </c:pt>
                <c:pt idx="6">
                  <c:v>37</c:v>
                </c:pt>
                <c:pt idx="7">
                  <c:v>36</c:v>
                </c:pt>
                <c:pt idx="8">
                  <c:v>35</c:v>
                </c:pt>
                <c:pt idx="9">
                  <c:v>34</c:v>
                </c:pt>
              </c:numCache>
            </c:numRef>
          </c:val>
          <c:extLst>
            <c:ext xmlns:c16="http://schemas.microsoft.com/office/drawing/2014/chart" uri="{C3380CC4-5D6E-409C-BE32-E72D297353CC}">
              <c16:uniqueId val="{00000000-50C6-465E-A961-AE9A6ACABE45}"/>
            </c:ext>
          </c:extLst>
        </c:ser>
        <c:dLbls>
          <c:showLegendKey val="0"/>
          <c:showVal val="0"/>
          <c:showCatName val="0"/>
          <c:showSerName val="0"/>
          <c:showPercent val="0"/>
          <c:showBubbleSize val="0"/>
        </c:dLbls>
        <c:gapWidth val="100"/>
        <c:axId val="171136128"/>
        <c:axId val="171431040"/>
      </c:barChart>
      <c:catAx>
        <c:axId val="171136128"/>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mn-lt"/>
                <a:ea typeface="+mn-ea"/>
                <a:cs typeface="+mn-cs"/>
              </a:defRPr>
            </a:pPr>
            <a:endParaRPr lang="en-US"/>
          </a:p>
        </c:txPr>
        <c:crossAx val="171431040"/>
        <c:crosses val="autoZero"/>
        <c:auto val="1"/>
        <c:lblAlgn val="ctr"/>
        <c:lblOffset val="100"/>
        <c:noMultiLvlLbl val="0"/>
      </c:catAx>
      <c:valAx>
        <c:axId val="171431040"/>
        <c:scaling>
          <c:orientation val="minMax"/>
          <c:max val="65"/>
          <c:min val="0"/>
        </c:scaling>
        <c:delete val="1"/>
        <c:axPos val="t"/>
        <c:numFmt formatCode="General" sourceLinked="1"/>
        <c:majorTickMark val="out"/>
        <c:minorTickMark val="none"/>
        <c:tickLblPos val="nextTo"/>
        <c:crossAx val="171136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bg2"/>
              </a:solidFill>
              <a:ln w="19050">
                <a:solidFill>
                  <a:schemeClr val="lt1"/>
                </a:solidFill>
              </a:ln>
              <a:effectLst/>
            </c:spPr>
            <c:extLst>
              <c:ext xmlns:c16="http://schemas.microsoft.com/office/drawing/2014/chart" uri="{C3380CC4-5D6E-409C-BE32-E72D297353CC}">
                <c16:uniqueId val="{00000001-5B8C-4468-BB2D-DE12C4E0DFBE}"/>
              </c:ext>
            </c:extLst>
          </c:dPt>
          <c:dPt>
            <c:idx val="1"/>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3-5B8C-4468-BB2D-DE12C4E0DFBE}"/>
              </c:ext>
            </c:extLst>
          </c:dPt>
          <c:cat>
            <c:strRef>
              <c:f>Sheet1!$A$2:$A$3</c:f>
              <c:strCache>
                <c:ptCount val="2"/>
                <c:pt idx="0">
                  <c:v>1st Qtr</c:v>
                </c:pt>
                <c:pt idx="1">
                  <c:v>2nd Qtr</c:v>
                </c:pt>
              </c:strCache>
            </c:strRef>
          </c:cat>
          <c:val>
            <c:numRef>
              <c:f>Sheet1!$B$2:$B$3</c:f>
              <c:numCache>
                <c:formatCode>General</c:formatCode>
                <c:ptCount val="2"/>
                <c:pt idx="0">
                  <c:v>70</c:v>
                </c:pt>
                <c:pt idx="1">
                  <c:v>30</c:v>
                </c:pt>
              </c:numCache>
            </c:numRef>
          </c:val>
          <c:extLst>
            <c:ext xmlns:c16="http://schemas.microsoft.com/office/drawing/2014/chart" uri="{C3380CC4-5D6E-409C-BE32-E72D297353CC}">
              <c16:uniqueId val="{00000004-5B8C-4468-BB2D-DE12C4E0DFBE}"/>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993550194456342"/>
          <c:y val="0"/>
          <c:w val="0.48372718178330298"/>
          <c:h val="1"/>
        </c:manualLayout>
      </c:layout>
      <c:barChart>
        <c:barDir val="bar"/>
        <c:grouping val="clustered"/>
        <c:varyColors val="0"/>
        <c:ser>
          <c:idx val="0"/>
          <c:order val="0"/>
          <c:tx>
            <c:strRef>
              <c:f>Sheet1!$B$1</c:f>
              <c:strCache>
                <c:ptCount val="1"/>
                <c:pt idx="0">
                  <c:v>Column3</c:v>
                </c:pt>
              </c:strCache>
            </c:strRef>
          </c:tx>
          <c:spPr>
            <a:solidFill>
              <a:schemeClr val="tx1"/>
            </a:solidFill>
            <a:ln>
              <a:no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10"/>
                <c:pt idx="0">
                  <c:v>It was free or affordable to participate</c:v>
                </c:pt>
                <c:pt idx="1">
                  <c:v>I'm a member of an organization or a community that hosted it</c:v>
                </c:pt>
                <c:pt idx="2">
                  <c:v>A friend or family member recommended it</c:v>
                </c:pt>
                <c:pt idx="3">
                  <c:v>It seemed like fun</c:v>
                </c:pt>
                <c:pt idx="4">
                  <c:v>I didn't know of any other options for things to do</c:v>
                </c:pt>
                <c:pt idx="5">
                  <c:v>I wanted to try something new or different</c:v>
                </c:pt>
                <c:pt idx="6">
                  <c:v>I could do it without needing to know much about Jewish rituals</c:v>
                </c:pt>
                <c:pt idx="7">
                  <c:v>I'd heard about it and wanted to attend in the past, but it was too far away to participate in-person before the pandemic</c:v>
                </c:pt>
                <c:pt idx="8">
                  <c:v>I could be anonymous while doing it</c:v>
                </c:pt>
                <c:pt idx="9">
                  <c:v>Another reason</c:v>
                </c:pt>
              </c:strCache>
            </c:strRef>
          </c:cat>
          <c:val>
            <c:numRef>
              <c:f>Sheet1!$B$2:$B$21</c:f>
              <c:numCache>
                <c:formatCode>General</c:formatCode>
                <c:ptCount val="10"/>
                <c:pt idx="0">
                  <c:v>34</c:v>
                </c:pt>
                <c:pt idx="1">
                  <c:v>33</c:v>
                </c:pt>
                <c:pt idx="2">
                  <c:v>31</c:v>
                </c:pt>
                <c:pt idx="3">
                  <c:v>29</c:v>
                </c:pt>
                <c:pt idx="4">
                  <c:v>28</c:v>
                </c:pt>
                <c:pt idx="5">
                  <c:v>27</c:v>
                </c:pt>
                <c:pt idx="6">
                  <c:v>26</c:v>
                </c:pt>
                <c:pt idx="7">
                  <c:v>25</c:v>
                </c:pt>
                <c:pt idx="8">
                  <c:v>24</c:v>
                </c:pt>
                <c:pt idx="9">
                  <c:v>19</c:v>
                </c:pt>
              </c:numCache>
            </c:numRef>
          </c:val>
          <c:extLst>
            <c:ext xmlns:c16="http://schemas.microsoft.com/office/drawing/2014/chart" uri="{C3380CC4-5D6E-409C-BE32-E72D297353CC}">
              <c16:uniqueId val="{00000000-65B3-4575-B586-1ED9D914DA99}"/>
            </c:ext>
          </c:extLst>
        </c:ser>
        <c:dLbls>
          <c:showLegendKey val="0"/>
          <c:showVal val="0"/>
          <c:showCatName val="0"/>
          <c:showSerName val="0"/>
          <c:showPercent val="0"/>
          <c:showBubbleSize val="0"/>
        </c:dLbls>
        <c:gapWidth val="100"/>
        <c:axId val="171136128"/>
        <c:axId val="171431040"/>
      </c:barChart>
      <c:catAx>
        <c:axId val="171136128"/>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mn-lt"/>
                <a:ea typeface="+mn-ea"/>
                <a:cs typeface="+mn-cs"/>
              </a:defRPr>
            </a:pPr>
            <a:endParaRPr lang="en-US"/>
          </a:p>
        </c:txPr>
        <c:crossAx val="171431040"/>
        <c:crosses val="autoZero"/>
        <c:auto val="1"/>
        <c:lblAlgn val="ctr"/>
        <c:lblOffset val="100"/>
        <c:noMultiLvlLbl val="0"/>
      </c:catAx>
      <c:valAx>
        <c:axId val="171431040"/>
        <c:scaling>
          <c:orientation val="minMax"/>
          <c:max val="65"/>
          <c:min val="0"/>
        </c:scaling>
        <c:delete val="1"/>
        <c:axPos val="t"/>
        <c:numFmt formatCode="General" sourceLinked="1"/>
        <c:majorTickMark val="out"/>
        <c:minorTickMark val="none"/>
        <c:tickLblPos val="nextTo"/>
        <c:crossAx val="171136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993550194456342"/>
          <c:y val="0"/>
          <c:w val="0.48372718178330298"/>
          <c:h val="1"/>
        </c:manualLayout>
      </c:layout>
      <c:barChart>
        <c:barDir val="bar"/>
        <c:grouping val="clustered"/>
        <c:varyColors val="0"/>
        <c:ser>
          <c:idx val="0"/>
          <c:order val="0"/>
          <c:tx>
            <c:strRef>
              <c:f>Sheet1!$B$1</c:f>
              <c:strCache>
                <c:ptCount val="1"/>
                <c:pt idx="0">
                  <c:v>Column3</c:v>
                </c:pt>
              </c:strCache>
            </c:strRef>
          </c:tx>
          <c:spPr>
            <a:solidFill>
              <a:schemeClr val="tx1"/>
            </a:solidFill>
            <a:ln>
              <a:no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7"/>
                <c:pt idx="0">
                  <c:v>It's what I always do during the High Holidays</c:v>
                </c:pt>
                <c:pt idx="1">
                  <c:v>It was one of the only ways I could safely observe during the pandemic</c:v>
                </c:pt>
                <c:pt idx="2">
                  <c:v>I felt it would be a meaningful or fulfilling experience</c:v>
                </c:pt>
                <c:pt idx="3">
                  <c:v>I wanted to celebrate the holiday with my children or other people in my household</c:v>
                </c:pt>
                <c:pt idx="4">
                  <c:v>I felt drawn to doing something Jewish during a time like this</c:v>
                </c:pt>
                <c:pt idx="5">
                  <c:v>It was easy and straightforward</c:v>
                </c:pt>
                <c:pt idx="6">
                  <c:v>The format or location made it feel more accessible to me (e.g. it was online)</c:v>
                </c:pt>
              </c:strCache>
            </c:strRef>
          </c:cat>
          <c:val>
            <c:numRef>
              <c:f>Sheet1!$B$2:$B$21</c:f>
              <c:numCache>
                <c:formatCode>General</c:formatCode>
                <c:ptCount val="7"/>
                <c:pt idx="0">
                  <c:v>55</c:v>
                </c:pt>
                <c:pt idx="1">
                  <c:v>50</c:v>
                </c:pt>
                <c:pt idx="2">
                  <c:v>49</c:v>
                </c:pt>
                <c:pt idx="3">
                  <c:v>42</c:v>
                </c:pt>
                <c:pt idx="4">
                  <c:v>40</c:v>
                </c:pt>
                <c:pt idx="5">
                  <c:v>40</c:v>
                </c:pt>
                <c:pt idx="6">
                  <c:v>35</c:v>
                </c:pt>
              </c:numCache>
            </c:numRef>
          </c:val>
          <c:extLst>
            <c:ext xmlns:c16="http://schemas.microsoft.com/office/drawing/2014/chart" uri="{C3380CC4-5D6E-409C-BE32-E72D297353CC}">
              <c16:uniqueId val="{00000000-50C6-465E-A961-AE9A6ACABE45}"/>
            </c:ext>
          </c:extLst>
        </c:ser>
        <c:dLbls>
          <c:showLegendKey val="0"/>
          <c:showVal val="0"/>
          <c:showCatName val="0"/>
          <c:showSerName val="0"/>
          <c:showPercent val="0"/>
          <c:showBubbleSize val="0"/>
        </c:dLbls>
        <c:gapWidth val="100"/>
        <c:axId val="171136128"/>
        <c:axId val="171431040"/>
      </c:barChart>
      <c:catAx>
        <c:axId val="171136128"/>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mn-lt"/>
                <a:ea typeface="+mn-ea"/>
                <a:cs typeface="+mn-cs"/>
              </a:defRPr>
            </a:pPr>
            <a:endParaRPr lang="en-US"/>
          </a:p>
        </c:txPr>
        <c:crossAx val="171431040"/>
        <c:crosses val="autoZero"/>
        <c:auto val="1"/>
        <c:lblAlgn val="ctr"/>
        <c:lblOffset val="100"/>
        <c:noMultiLvlLbl val="0"/>
      </c:catAx>
      <c:valAx>
        <c:axId val="171431040"/>
        <c:scaling>
          <c:orientation val="minMax"/>
          <c:max val="90"/>
          <c:min val="0"/>
        </c:scaling>
        <c:delete val="1"/>
        <c:axPos val="t"/>
        <c:numFmt formatCode="General" sourceLinked="1"/>
        <c:majorTickMark val="out"/>
        <c:minorTickMark val="none"/>
        <c:tickLblPos val="nextTo"/>
        <c:crossAx val="171136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2575164267495855"/>
          <c:y val="0"/>
          <c:w val="0.48372718178330298"/>
          <c:h val="1"/>
        </c:manualLayout>
      </c:layout>
      <c:barChart>
        <c:barDir val="bar"/>
        <c:grouping val="clustered"/>
        <c:varyColors val="0"/>
        <c:ser>
          <c:idx val="0"/>
          <c:order val="0"/>
          <c:tx>
            <c:strRef>
              <c:f>Sheet1!$B$1</c:f>
              <c:strCache>
                <c:ptCount val="1"/>
                <c:pt idx="0">
                  <c:v>Column3</c:v>
                </c:pt>
              </c:strCache>
            </c:strRef>
          </c:tx>
          <c:spPr>
            <a:solidFill>
              <a:schemeClr val="tx1"/>
            </a:solidFill>
            <a:ln>
              <a:no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7"/>
                <c:pt idx="0">
                  <c:v>It was easy and straightforward</c:v>
                </c:pt>
                <c:pt idx="1">
                  <c:v>I felt it would be a meaningful or fulfilling experience</c:v>
                </c:pt>
                <c:pt idx="2">
                  <c:v>I felt drawn to doing something Jewish during a time like this</c:v>
                </c:pt>
                <c:pt idx="3">
                  <c:v>I wanted to celebrate the holiday with my children or other people in my household</c:v>
                </c:pt>
                <c:pt idx="4">
                  <c:v>A friend or family member recommended it</c:v>
                </c:pt>
                <c:pt idx="5">
                  <c:v>I wanted to connect with other people like me</c:v>
                </c:pt>
                <c:pt idx="6">
                  <c:v>It's what I always do during the High Holidays</c:v>
                </c:pt>
              </c:strCache>
            </c:strRef>
          </c:cat>
          <c:val>
            <c:numRef>
              <c:f>Sheet1!$B$2:$B$21</c:f>
              <c:numCache>
                <c:formatCode>General</c:formatCode>
                <c:ptCount val="7"/>
                <c:pt idx="0">
                  <c:v>47</c:v>
                </c:pt>
                <c:pt idx="1">
                  <c:v>46</c:v>
                </c:pt>
                <c:pt idx="2">
                  <c:v>44</c:v>
                </c:pt>
                <c:pt idx="3">
                  <c:v>43</c:v>
                </c:pt>
                <c:pt idx="4">
                  <c:v>42</c:v>
                </c:pt>
                <c:pt idx="5">
                  <c:v>41</c:v>
                </c:pt>
                <c:pt idx="6">
                  <c:v>41</c:v>
                </c:pt>
              </c:numCache>
            </c:numRef>
          </c:val>
          <c:extLst>
            <c:ext xmlns:c16="http://schemas.microsoft.com/office/drawing/2014/chart" uri="{C3380CC4-5D6E-409C-BE32-E72D297353CC}">
              <c16:uniqueId val="{00000000-50C6-465E-A961-AE9A6ACABE45}"/>
            </c:ext>
          </c:extLst>
        </c:ser>
        <c:dLbls>
          <c:showLegendKey val="0"/>
          <c:showVal val="0"/>
          <c:showCatName val="0"/>
          <c:showSerName val="0"/>
          <c:showPercent val="0"/>
          <c:showBubbleSize val="0"/>
        </c:dLbls>
        <c:gapWidth val="100"/>
        <c:axId val="171136128"/>
        <c:axId val="171431040"/>
      </c:barChart>
      <c:catAx>
        <c:axId val="171136128"/>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mn-lt"/>
                <a:ea typeface="+mn-ea"/>
                <a:cs typeface="+mn-cs"/>
              </a:defRPr>
            </a:pPr>
            <a:endParaRPr lang="en-US"/>
          </a:p>
        </c:txPr>
        <c:crossAx val="171431040"/>
        <c:crosses val="autoZero"/>
        <c:auto val="1"/>
        <c:lblAlgn val="ctr"/>
        <c:lblOffset val="100"/>
        <c:noMultiLvlLbl val="0"/>
      </c:catAx>
      <c:valAx>
        <c:axId val="171431040"/>
        <c:scaling>
          <c:orientation val="minMax"/>
          <c:max val="90"/>
          <c:min val="0"/>
        </c:scaling>
        <c:delete val="1"/>
        <c:axPos val="t"/>
        <c:numFmt formatCode="General" sourceLinked="1"/>
        <c:majorTickMark val="out"/>
        <c:minorTickMark val="none"/>
        <c:tickLblPos val="nextTo"/>
        <c:crossAx val="171136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9"/>
                <c:pt idx="0">
                  <c:v>An invitation or email from the event or organization</c:v>
                </c:pt>
                <c:pt idx="1">
                  <c:v>A friend or family member told me about it or invited me</c:v>
                </c:pt>
                <c:pt idx="2">
                  <c:v>A website for the event or organization</c:v>
                </c:pt>
                <c:pt idx="3">
                  <c:v>Heard about it during a previous event, program, or experience with the organization</c:v>
                </c:pt>
                <c:pt idx="4">
                  <c:v>A news story, such as a newspaper, website, or on the radio</c:v>
                </c:pt>
                <c:pt idx="5">
                  <c:v>Someone I know shared it on social media, such as Facebook, Twitter, or Instagram</c:v>
                </c:pt>
                <c:pt idx="6">
                  <c:v>I saw an advertisement on social media, such as Facebook, Twitter, or Instagram</c:v>
                </c:pt>
                <c:pt idx="7">
                  <c:v>I went looking for it on my own, such as by Googling it</c:v>
                </c:pt>
                <c:pt idx="8">
                  <c:v>An advertisement, such as on a website or flyer</c:v>
                </c:pt>
              </c:strCache>
            </c:strRef>
          </c:cat>
          <c:val>
            <c:numRef>
              <c:f>Sheet1!$B$2:$B$12</c:f>
              <c:numCache>
                <c:formatCode>General</c:formatCode>
                <c:ptCount val="9"/>
                <c:pt idx="0">
                  <c:v>39</c:v>
                </c:pt>
                <c:pt idx="1">
                  <c:v>29</c:v>
                </c:pt>
                <c:pt idx="2">
                  <c:v>26</c:v>
                </c:pt>
                <c:pt idx="3">
                  <c:v>23</c:v>
                </c:pt>
                <c:pt idx="4">
                  <c:v>22</c:v>
                </c:pt>
                <c:pt idx="5">
                  <c:v>20</c:v>
                </c:pt>
                <c:pt idx="6">
                  <c:v>19</c:v>
                </c:pt>
                <c:pt idx="7">
                  <c:v>18</c:v>
                </c:pt>
                <c:pt idx="8">
                  <c:v>17</c:v>
                </c:pt>
              </c:numCache>
            </c:numRef>
          </c:val>
          <c:extLst>
            <c:ext xmlns:c16="http://schemas.microsoft.com/office/drawing/2014/chart" uri="{C3380CC4-5D6E-409C-BE32-E72D297353CC}">
              <c16:uniqueId val="{00000000-820B-4AEA-9B9D-4566188610FF}"/>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45"/>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93E6-47F5-AE59-B50889F1DAD4}"/>
              </c:ext>
            </c:extLst>
          </c:dPt>
          <c:dPt>
            <c:idx val="1"/>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3-93E6-47F5-AE59-B50889F1DAD4}"/>
              </c:ext>
            </c:extLst>
          </c:dPt>
          <c:cat>
            <c:strRef>
              <c:f>Sheet1!$A$2:$A$3</c:f>
              <c:strCache>
                <c:ptCount val="2"/>
                <c:pt idx="0">
                  <c:v>1st Qtr</c:v>
                </c:pt>
                <c:pt idx="1">
                  <c:v>2nd Qtr</c:v>
                </c:pt>
              </c:strCache>
            </c:strRef>
          </c:cat>
          <c:val>
            <c:numRef>
              <c:f>Sheet1!$B$2:$B$3</c:f>
              <c:numCache>
                <c:formatCode>General</c:formatCode>
                <c:ptCount val="2"/>
                <c:pt idx="0">
                  <c:v>43</c:v>
                </c:pt>
                <c:pt idx="1">
                  <c:v>57</c:v>
                </c:pt>
              </c:numCache>
            </c:numRef>
          </c:val>
          <c:extLst>
            <c:ext xmlns:c16="http://schemas.microsoft.com/office/drawing/2014/chart" uri="{C3380CC4-5D6E-409C-BE32-E72D297353CC}">
              <c16:uniqueId val="{00000004-93E6-47F5-AE59-B50889F1DAD4}"/>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Not at all satisfied</c:v>
                </c:pt>
              </c:strCache>
            </c:strRef>
          </c:tx>
          <c:spPr>
            <a:solidFill>
              <a:schemeClr val="bg1">
                <a:lumMod val="85000"/>
              </a:schemeClr>
            </a:solidFill>
            <a:ln>
              <a:noFill/>
            </a:ln>
            <a:effectLst/>
          </c:spPr>
          <c:invertIfNegative val="0"/>
          <c:cat>
            <c:strRef>
              <c:f>Sheet1!$A$2:$A$4</c:f>
              <c:strCache>
                <c:ptCount val="3"/>
                <c:pt idx="0">
                  <c:v>Total</c:v>
                </c:pt>
                <c:pt idx="1">
                  <c:v>Regular Observers</c:v>
                </c:pt>
                <c:pt idx="2">
                  <c:v>Infrequent Observers</c:v>
                </c:pt>
              </c:strCache>
            </c:strRef>
          </c:cat>
          <c:val>
            <c:numRef>
              <c:f>Sheet1!$B$2:$B$4</c:f>
              <c:numCache>
                <c:formatCode>General</c:formatCode>
                <c:ptCount val="3"/>
                <c:pt idx="0">
                  <c:v>3</c:v>
                </c:pt>
                <c:pt idx="1">
                  <c:v>3</c:v>
                </c:pt>
                <c:pt idx="2">
                  <c:v>3</c:v>
                </c:pt>
              </c:numCache>
            </c:numRef>
          </c:val>
          <c:extLst>
            <c:ext xmlns:c16="http://schemas.microsoft.com/office/drawing/2014/chart" uri="{C3380CC4-5D6E-409C-BE32-E72D297353CC}">
              <c16:uniqueId val="{00000000-4A14-40A2-AC05-CA833B90EC41}"/>
            </c:ext>
          </c:extLst>
        </c:ser>
        <c:ser>
          <c:idx val="1"/>
          <c:order val="1"/>
          <c:tx>
            <c:strRef>
              <c:f>Sheet1!$C$1</c:f>
              <c:strCache>
                <c:ptCount val="1"/>
                <c:pt idx="0">
                  <c:v>Not very satisfied</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Sheet1!$C$2:$C$4</c:f>
              <c:numCache>
                <c:formatCode>General</c:formatCode>
                <c:ptCount val="3"/>
                <c:pt idx="0">
                  <c:v>14</c:v>
                </c:pt>
                <c:pt idx="1">
                  <c:v>13</c:v>
                </c:pt>
                <c:pt idx="2">
                  <c:v>16</c:v>
                </c:pt>
              </c:numCache>
            </c:numRef>
          </c:val>
          <c:extLst>
            <c:ext xmlns:c16="http://schemas.microsoft.com/office/drawing/2014/chart" uri="{C3380CC4-5D6E-409C-BE32-E72D297353CC}">
              <c16:uniqueId val="{00000001-4A14-40A2-AC05-CA833B90EC41}"/>
            </c:ext>
          </c:extLst>
        </c:ser>
        <c:ser>
          <c:idx val="2"/>
          <c:order val="2"/>
          <c:tx>
            <c:strRef>
              <c:f>Sheet1!$D$1</c:f>
              <c:strCache>
                <c:ptCount val="1"/>
                <c:pt idx="0">
                  <c:v>Somewhat satisfied</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Sheet1!$D$2:$D$4</c:f>
              <c:numCache>
                <c:formatCode>General</c:formatCode>
                <c:ptCount val="3"/>
                <c:pt idx="0">
                  <c:v>47</c:v>
                </c:pt>
                <c:pt idx="1">
                  <c:v>49</c:v>
                </c:pt>
                <c:pt idx="2">
                  <c:v>43</c:v>
                </c:pt>
              </c:numCache>
            </c:numRef>
          </c:val>
          <c:extLst>
            <c:ext xmlns:c16="http://schemas.microsoft.com/office/drawing/2014/chart" uri="{C3380CC4-5D6E-409C-BE32-E72D297353CC}">
              <c16:uniqueId val="{00000002-4A14-40A2-AC05-CA833B90EC41}"/>
            </c:ext>
          </c:extLst>
        </c:ser>
        <c:ser>
          <c:idx val="3"/>
          <c:order val="3"/>
          <c:tx>
            <c:strRef>
              <c:f>Sheet1!$E$1</c:f>
              <c:strCache>
                <c:ptCount val="1"/>
                <c:pt idx="0">
                  <c:v>Very satisfied</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Sheet1!$E$2:$E$4</c:f>
              <c:numCache>
                <c:formatCode>General</c:formatCode>
                <c:ptCount val="3"/>
                <c:pt idx="0">
                  <c:v>36</c:v>
                </c:pt>
                <c:pt idx="1">
                  <c:v>35</c:v>
                </c:pt>
                <c:pt idx="2">
                  <c:v>38</c:v>
                </c:pt>
              </c:numCache>
            </c:numRef>
          </c:val>
          <c:extLst>
            <c:ext xmlns:c16="http://schemas.microsoft.com/office/drawing/2014/chart" uri="{C3380CC4-5D6E-409C-BE32-E72D297353CC}">
              <c16:uniqueId val="{00000004-4A14-40A2-AC05-CA833B90EC41}"/>
            </c:ext>
          </c:extLst>
        </c:ser>
        <c:dLbls>
          <c:showLegendKey val="0"/>
          <c:showVal val="0"/>
          <c:showCatName val="0"/>
          <c:showSerName val="0"/>
          <c:showPercent val="0"/>
          <c:showBubbleSize val="0"/>
        </c:dLbls>
        <c:gapWidth val="100"/>
        <c:overlap val="100"/>
        <c:axId val="693947632"/>
        <c:axId val="693943056"/>
      </c:barChart>
      <c:catAx>
        <c:axId val="693947632"/>
        <c:scaling>
          <c:orientation val="minMax"/>
        </c:scaling>
        <c:delete val="0"/>
        <c:axPos val="b"/>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3943056"/>
        <c:crosses val="autoZero"/>
        <c:auto val="1"/>
        <c:lblAlgn val="ctr"/>
        <c:lblOffset val="100"/>
        <c:noMultiLvlLbl val="0"/>
      </c:catAx>
      <c:valAx>
        <c:axId val="693943056"/>
        <c:scaling>
          <c:orientation val="minMax"/>
          <c:max val="100"/>
        </c:scaling>
        <c:delete val="1"/>
        <c:axPos val="l"/>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4638987053790621"/>
          <c:y val="6.4196561876616695E-2"/>
          <c:w val="0.63139081609136349"/>
          <c:h val="0.87160687624676658"/>
        </c:manualLayout>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6"/>
                <c:pt idx="0">
                  <c:v>Being with family</c:v>
                </c:pt>
                <c:pt idx="1">
                  <c:v>Connecting with other people</c:v>
                </c:pt>
                <c:pt idx="2">
                  <c:v>Connecting to my heritage</c:v>
                </c:pt>
                <c:pt idx="3">
                  <c:v>Staying safe/healthy</c:v>
                </c:pt>
                <c:pt idx="4">
                  <c:v>Food/eating</c:v>
                </c:pt>
                <c:pt idx="5">
                  <c:v>Ability to participate</c:v>
                </c:pt>
              </c:strCache>
            </c:strRef>
          </c:cat>
          <c:val>
            <c:numRef>
              <c:f>Sheet1!$B$2:$B$22</c:f>
              <c:numCache>
                <c:formatCode>General</c:formatCode>
                <c:ptCount val="6"/>
                <c:pt idx="0">
                  <c:v>23</c:v>
                </c:pt>
                <c:pt idx="1">
                  <c:v>8</c:v>
                </c:pt>
                <c:pt idx="2">
                  <c:v>8</c:v>
                </c:pt>
                <c:pt idx="3">
                  <c:v>7</c:v>
                </c:pt>
                <c:pt idx="4">
                  <c:v>7</c:v>
                </c:pt>
                <c:pt idx="5">
                  <c:v>6</c:v>
                </c:pt>
              </c:numCache>
            </c:numRef>
          </c:val>
          <c:extLst>
            <c:ext xmlns:c16="http://schemas.microsoft.com/office/drawing/2014/chart" uri="{C3380CC4-5D6E-409C-BE32-E72D297353CC}">
              <c16:uniqueId val="{00000000-10E6-4A03-A3EA-8FCFB23E1204}"/>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25"/>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460942598304557"/>
          <c:y val="6.4196561876616695E-2"/>
          <c:w val="0.64539057401695443"/>
          <c:h val="0.87160687624676658"/>
        </c:manualLayout>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5"/>
                <c:pt idx="0">
                  <c:v>Not being with family in person</c:v>
                </c:pt>
                <c:pt idx="1">
                  <c:v>Not being around other people
or the congregation</c:v>
                </c:pt>
                <c:pt idx="2">
                  <c:v>Pandemic/COVID restrictions</c:v>
                </c:pt>
                <c:pt idx="3">
                  <c:v>Not being in temple</c:v>
                </c:pt>
                <c:pt idx="4">
                  <c:v>Being alone</c:v>
                </c:pt>
              </c:strCache>
            </c:strRef>
          </c:cat>
          <c:val>
            <c:numRef>
              <c:f>Sheet1!$B$2:$B$17</c:f>
              <c:numCache>
                <c:formatCode>General</c:formatCode>
                <c:ptCount val="5"/>
                <c:pt idx="0">
                  <c:v>23</c:v>
                </c:pt>
                <c:pt idx="1">
                  <c:v>17</c:v>
                </c:pt>
                <c:pt idx="2">
                  <c:v>11</c:v>
                </c:pt>
                <c:pt idx="3">
                  <c:v>11</c:v>
                </c:pt>
                <c:pt idx="4">
                  <c:v>4</c:v>
                </c:pt>
              </c:numCache>
            </c:numRef>
          </c:val>
          <c:extLst>
            <c:ext xmlns:c16="http://schemas.microsoft.com/office/drawing/2014/chart" uri="{C3380CC4-5D6E-409C-BE32-E72D297353CC}">
              <c16:uniqueId val="{00000000-10E6-4A03-A3EA-8FCFB23E1204}"/>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25"/>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Even given the circumstances, I would have expected them to do a better job.</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Sheet1!$B$2:$B$4</c:f>
              <c:numCache>
                <c:formatCode>General</c:formatCode>
                <c:ptCount val="3"/>
                <c:pt idx="0">
                  <c:v>25</c:v>
                </c:pt>
                <c:pt idx="1">
                  <c:v>15</c:v>
                </c:pt>
                <c:pt idx="2">
                  <c:v>45</c:v>
                </c:pt>
              </c:numCache>
            </c:numRef>
          </c:val>
          <c:extLst>
            <c:ext xmlns:c16="http://schemas.microsoft.com/office/drawing/2014/chart" uri="{C3380CC4-5D6E-409C-BE32-E72D297353CC}">
              <c16:uniqueId val="{00000000-5BAD-45F8-8929-38E944475FD4}"/>
            </c:ext>
          </c:extLst>
        </c:ser>
        <c:ser>
          <c:idx val="1"/>
          <c:order val="1"/>
          <c:tx>
            <c:strRef>
              <c:f>Sheet1!$C$1</c:f>
              <c:strCache>
                <c:ptCount val="1"/>
                <c:pt idx="0">
                  <c:v>Given the circumstances, they did as good of a job as I could have expected.2</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Sheet1!$C$2:$C$4</c:f>
              <c:numCache>
                <c:formatCode>General</c:formatCode>
                <c:ptCount val="3"/>
                <c:pt idx="0">
                  <c:v>75</c:v>
                </c:pt>
                <c:pt idx="1">
                  <c:v>85</c:v>
                </c:pt>
                <c:pt idx="2">
                  <c:v>55</c:v>
                </c:pt>
              </c:numCache>
            </c:numRef>
          </c:val>
          <c:extLst>
            <c:ext xmlns:c16="http://schemas.microsoft.com/office/drawing/2014/chart" uri="{C3380CC4-5D6E-409C-BE32-E72D297353CC}">
              <c16:uniqueId val="{00000001-5BAD-45F8-8929-38E944475FD4}"/>
            </c:ext>
          </c:extLst>
        </c:ser>
        <c:dLbls>
          <c:showLegendKey val="0"/>
          <c:showVal val="0"/>
          <c:showCatName val="0"/>
          <c:showSerName val="0"/>
          <c:showPercent val="0"/>
          <c:showBubbleSize val="0"/>
        </c:dLbls>
        <c:gapWidth val="100"/>
        <c:overlap val="100"/>
        <c:axId val="693947632"/>
        <c:axId val="693943056"/>
      </c:barChart>
      <c:catAx>
        <c:axId val="693947632"/>
        <c:scaling>
          <c:orientation val="minMax"/>
        </c:scaling>
        <c:delete val="0"/>
        <c:axPos val="b"/>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3943056"/>
        <c:crosses val="autoZero"/>
        <c:auto val="1"/>
        <c:lblAlgn val="ctr"/>
        <c:lblOffset val="100"/>
        <c:noMultiLvlLbl val="0"/>
      </c:catAx>
      <c:valAx>
        <c:axId val="693943056"/>
        <c:scaling>
          <c:orientation val="minMax"/>
          <c:max val="100"/>
        </c:scaling>
        <c:delete val="1"/>
        <c:axPos val="l"/>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735453204634709"/>
          <c:y val="6.0398880782582404E-2"/>
          <c:w val="0.72762315085681595"/>
          <c:h val="0.88259019288894314"/>
        </c:manualLayout>
      </c:layout>
      <c:barChart>
        <c:barDir val="bar"/>
        <c:grouping val="clustered"/>
        <c:varyColors val="0"/>
        <c:ser>
          <c:idx val="0"/>
          <c:order val="0"/>
          <c:tx>
            <c:strRef>
              <c:f>Sheet1!$B$1</c:f>
              <c:strCache>
                <c:ptCount val="1"/>
                <c:pt idx="0">
                  <c:v>Regular observers</c:v>
                </c:pt>
              </c:strCache>
            </c:strRef>
          </c:tx>
          <c:spPr>
            <a:solidFill>
              <a:schemeClr val="tx1"/>
            </a:solidFill>
            <a:ln w="19050">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10"/>
                <c:pt idx="0">
                  <c:v>Connected</c:v>
                </c:pt>
                <c:pt idx="1">
                  <c:v>Happy</c:v>
                </c:pt>
                <c:pt idx="2">
                  <c:v>Inspired</c:v>
                </c:pt>
                <c:pt idx="3">
                  <c:v>Fulfilled</c:v>
                </c:pt>
                <c:pt idx="4">
                  <c:v>Relaxed</c:v>
                </c:pt>
                <c:pt idx="5">
                  <c:v>Moved</c:v>
                </c:pt>
                <c:pt idx="6">
                  <c:v>Informed</c:v>
                </c:pt>
                <c:pt idx="7">
                  <c:v>Anxious</c:v>
                </c:pt>
                <c:pt idx="8">
                  <c:v>Frustrated</c:v>
                </c:pt>
                <c:pt idx="9">
                  <c:v>Awkward</c:v>
                </c:pt>
              </c:strCache>
            </c:strRef>
          </c:cat>
          <c:val>
            <c:numRef>
              <c:f>Sheet1!$B$2:$B$22</c:f>
              <c:numCache>
                <c:formatCode>General</c:formatCode>
                <c:ptCount val="10"/>
                <c:pt idx="0">
                  <c:v>44</c:v>
                </c:pt>
                <c:pt idx="1">
                  <c:v>34</c:v>
                </c:pt>
                <c:pt idx="2">
                  <c:v>34</c:v>
                </c:pt>
                <c:pt idx="3">
                  <c:v>30</c:v>
                </c:pt>
                <c:pt idx="4">
                  <c:v>28</c:v>
                </c:pt>
                <c:pt idx="5">
                  <c:v>23</c:v>
                </c:pt>
                <c:pt idx="6">
                  <c:v>20</c:v>
                </c:pt>
                <c:pt idx="7">
                  <c:v>8</c:v>
                </c:pt>
                <c:pt idx="8">
                  <c:v>12</c:v>
                </c:pt>
                <c:pt idx="9">
                  <c:v>11</c:v>
                </c:pt>
              </c:numCache>
            </c:numRef>
          </c:val>
          <c:extLst>
            <c:ext xmlns:c16="http://schemas.microsoft.com/office/drawing/2014/chart" uri="{C3380CC4-5D6E-409C-BE32-E72D297353CC}">
              <c16:uniqueId val="{00000000-FEE4-4804-8F5A-6A5B4A0B6E1B}"/>
            </c:ext>
          </c:extLst>
        </c:ser>
        <c:ser>
          <c:idx val="1"/>
          <c:order val="1"/>
          <c:tx>
            <c:strRef>
              <c:f>Sheet1!$C$1</c:f>
              <c:strCache>
                <c:ptCount val="1"/>
                <c:pt idx="0">
                  <c:v>Infrequent observers</c:v>
                </c:pt>
              </c:strCache>
            </c:strRef>
          </c:tx>
          <c:spPr>
            <a:solidFill>
              <a:schemeClr val="bg2"/>
            </a:solidFill>
            <a:ln w="19050">
              <a:solidFill>
                <a:schemeClr val="bg1"/>
              </a:solid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Sheet1!$A$2:$A$22</c:f>
              <c:strCache>
                <c:ptCount val="10"/>
                <c:pt idx="0">
                  <c:v>Connected</c:v>
                </c:pt>
                <c:pt idx="1">
                  <c:v>Happy</c:v>
                </c:pt>
                <c:pt idx="2">
                  <c:v>Inspired</c:v>
                </c:pt>
                <c:pt idx="3">
                  <c:v>Fulfilled</c:v>
                </c:pt>
                <c:pt idx="4">
                  <c:v>Relaxed</c:v>
                </c:pt>
                <c:pt idx="5">
                  <c:v>Moved</c:v>
                </c:pt>
                <c:pt idx="6">
                  <c:v>Informed</c:v>
                </c:pt>
                <c:pt idx="7">
                  <c:v>Anxious</c:v>
                </c:pt>
                <c:pt idx="8">
                  <c:v>Frustrated</c:v>
                </c:pt>
                <c:pt idx="9">
                  <c:v>Awkward</c:v>
                </c:pt>
              </c:strCache>
            </c:strRef>
          </c:cat>
          <c:val>
            <c:numRef>
              <c:f>Sheet1!$C$2:$C$22</c:f>
              <c:numCache>
                <c:formatCode>General</c:formatCode>
                <c:ptCount val="10"/>
                <c:pt idx="0">
                  <c:v>39</c:v>
                </c:pt>
                <c:pt idx="1">
                  <c:v>47</c:v>
                </c:pt>
                <c:pt idx="2">
                  <c:v>27</c:v>
                </c:pt>
                <c:pt idx="3">
                  <c:v>23</c:v>
                </c:pt>
                <c:pt idx="4">
                  <c:v>28</c:v>
                </c:pt>
                <c:pt idx="5">
                  <c:v>14</c:v>
                </c:pt>
                <c:pt idx="6">
                  <c:v>21</c:v>
                </c:pt>
                <c:pt idx="7">
                  <c:v>22</c:v>
                </c:pt>
                <c:pt idx="8">
                  <c:v>19</c:v>
                </c:pt>
                <c:pt idx="9">
                  <c:v>17</c:v>
                </c:pt>
              </c:numCache>
            </c:numRef>
          </c:val>
          <c:extLst>
            <c:ext xmlns:c16="http://schemas.microsoft.com/office/drawing/2014/chart" uri="{C3380CC4-5D6E-409C-BE32-E72D297353CC}">
              <c16:uniqueId val="{00000001-FEE4-4804-8F5A-6A5B4A0B6E1B}"/>
            </c:ext>
          </c:extLst>
        </c:ser>
        <c:dLbls>
          <c:showLegendKey val="0"/>
          <c:showVal val="0"/>
          <c:showCatName val="0"/>
          <c:showSerName val="0"/>
          <c:showPercent val="0"/>
          <c:showBubbleSize val="0"/>
        </c:dLbls>
        <c:gapWidth val="50"/>
        <c:axId val="63688704"/>
        <c:axId val="63690240"/>
      </c:barChart>
      <c:catAx>
        <c:axId val="63688704"/>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mn-lt"/>
                <a:ea typeface="+mn-ea"/>
                <a:cs typeface="+mn-cs"/>
              </a:defRPr>
            </a:pPr>
            <a:endParaRPr lang="en-US"/>
          </a:p>
        </c:txPr>
        <c:crossAx val="63690240"/>
        <c:crosses val="autoZero"/>
        <c:auto val="1"/>
        <c:lblAlgn val="ctr"/>
        <c:lblOffset val="100"/>
        <c:noMultiLvlLbl val="0"/>
      </c:catAx>
      <c:valAx>
        <c:axId val="63690240"/>
        <c:scaling>
          <c:orientation val="minMax"/>
          <c:max val="70"/>
          <c:min val="0"/>
        </c:scaling>
        <c:delete val="1"/>
        <c:axPos val="t"/>
        <c:numFmt formatCode="General" sourceLinked="1"/>
        <c:majorTickMark val="out"/>
        <c:minorTickMark val="none"/>
        <c:tickLblPos val="nextTo"/>
        <c:crossAx val="636887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3">
                  <a:lumMod val="60000"/>
                  <a:lumOff val="40000"/>
                </a:schemeClr>
              </a:solidFill>
              <a:ln w="19050">
                <a:solidFill>
                  <a:schemeClr val="lt1"/>
                </a:solidFill>
              </a:ln>
              <a:effectLst/>
            </c:spPr>
            <c:extLst>
              <c:ext xmlns:c16="http://schemas.microsoft.com/office/drawing/2014/chart" uri="{C3380CC4-5D6E-409C-BE32-E72D297353CC}">
                <c16:uniqueId val="{00000001-5B8C-4468-BB2D-DE12C4E0DFBE}"/>
              </c:ext>
            </c:extLst>
          </c:dPt>
          <c:dPt>
            <c:idx val="1"/>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3-5B8C-4468-BB2D-DE12C4E0DFBE}"/>
              </c:ext>
            </c:extLst>
          </c:dPt>
          <c:cat>
            <c:strRef>
              <c:f>Sheet1!$A$2:$A$3</c:f>
              <c:strCache>
                <c:ptCount val="2"/>
                <c:pt idx="0">
                  <c:v>1st Qtr</c:v>
                </c:pt>
                <c:pt idx="1">
                  <c:v>2nd Qtr</c:v>
                </c:pt>
              </c:strCache>
            </c:strRef>
          </c:cat>
          <c:val>
            <c:numRef>
              <c:f>Sheet1!$B$2:$B$3</c:f>
              <c:numCache>
                <c:formatCode>General</c:formatCode>
                <c:ptCount val="2"/>
                <c:pt idx="0">
                  <c:v>78</c:v>
                </c:pt>
                <c:pt idx="1">
                  <c:v>12</c:v>
                </c:pt>
              </c:numCache>
            </c:numRef>
          </c:val>
          <c:extLst>
            <c:ext xmlns:c16="http://schemas.microsoft.com/office/drawing/2014/chart" uri="{C3380CC4-5D6E-409C-BE32-E72D297353CC}">
              <c16:uniqueId val="{00000004-5B8C-4468-BB2D-DE12C4E0DFBE}"/>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735453204634709"/>
          <c:y val="6.0398880782582404E-2"/>
          <c:w val="0.72762315085681595"/>
          <c:h val="0.88259019288894314"/>
        </c:manualLayout>
      </c:layout>
      <c:barChart>
        <c:barDir val="bar"/>
        <c:grouping val="clustered"/>
        <c:varyColors val="0"/>
        <c:ser>
          <c:idx val="0"/>
          <c:order val="0"/>
          <c:tx>
            <c:strRef>
              <c:f>Sheet1!$B$1</c:f>
              <c:strCache>
                <c:ptCount val="1"/>
                <c:pt idx="0">
                  <c:v>Regular Observers</c:v>
                </c:pt>
              </c:strCache>
            </c:strRef>
          </c:tx>
          <c:spPr>
            <a:solidFill>
              <a:schemeClr val="tx1"/>
            </a:solidFill>
            <a:ln w="19050">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Happy</c:v>
                </c:pt>
              </c:strCache>
            </c:strRef>
          </c:cat>
          <c:val>
            <c:numRef>
              <c:f>Sheet1!$B$2</c:f>
              <c:numCache>
                <c:formatCode>General</c:formatCode>
                <c:ptCount val="1"/>
              </c:numCache>
            </c:numRef>
          </c:val>
          <c:extLst>
            <c:ext xmlns:c16="http://schemas.microsoft.com/office/drawing/2014/chart" uri="{C3380CC4-5D6E-409C-BE32-E72D297353CC}">
              <c16:uniqueId val="{00000000-FEE4-4804-8F5A-6A5B4A0B6E1B}"/>
            </c:ext>
          </c:extLst>
        </c:ser>
        <c:ser>
          <c:idx val="1"/>
          <c:order val="1"/>
          <c:tx>
            <c:strRef>
              <c:f>Sheet1!$C$1</c:f>
              <c:strCache>
                <c:ptCount val="1"/>
                <c:pt idx="0">
                  <c:v>Infrequent Observers</c:v>
                </c:pt>
              </c:strCache>
            </c:strRef>
          </c:tx>
          <c:spPr>
            <a:solidFill>
              <a:schemeClr val="bg2"/>
            </a:solidFill>
            <a:ln w="19050">
              <a:solidFill>
                <a:schemeClr val="bg1"/>
              </a:solid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Happy</c:v>
                </c:pt>
              </c:strCache>
            </c:strRef>
          </c:cat>
          <c:val>
            <c:numRef>
              <c:f>Sheet1!$C$2</c:f>
              <c:numCache>
                <c:formatCode>General</c:formatCode>
                <c:ptCount val="1"/>
              </c:numCache>
            </c:numRef>
          </c:val>
          <c:extLst>
            <c:ext xmlns:c16="http://schemas.microsoft.com/office/drawing/2014/chart" uri="{C3380CC4-5D6E-409C-BE32-E72D297353CC}">
              <c16:uniqueId val="{00000001-FEE4-4804-8F5A-6A5B4A0B6E1B}"/>
            </c:ext>
          </c:extLst>
        </c:ser>
        <c:dLbls>
          <c:showLegendKey val="0"/>
          <c:showVal val="0"/>
          <c:showCatName val="0"/>
          <c:showSerName val="0"/>
          <c:showPercent val="0"/>
          <c:showBubbleSize val="0"/>
        </c:dLbls>
        <c:gapWidth val="50"/>
        <c:axId val="63688704"/>
        <c:axId val="63690240"/>
      </c:barChart>
      <c:catAx>
        <c:axId val="63688704"/>
        <c:scaling>
          <c:orientation val="maxMin"/>
        </c:scaling>
        <c:delete val="1"/>
        <c:axPos val="l"/>
        <c:numFmt formatCode="General" sourceLinked="1"/>
        <c:majorTickMark val="none"/>
        <c:minorTickMark val="none"/>
        <c:tickLblPos val="nextTo"/>
        <c:crossAx val="63690240"/>
        <c:crosses val="autoZero"/>
        <c:auto val="1"/>
        <c:lblAlgn val="ctr"/>
        <c:lblOffset val="100"/>
        <c:noMultiLvlLbl val="0"/>
      </c:catAx>
      <c:valAx>
        <c:axId val="63690240"/>
        <c:scaling>
          <c:orientation val="minMax"/>
          <c:max val="70"/>
          <c:min val="0"/>
        </c:scaling>
        <c:delete val="1"/>
        <c:axPos val="t"/>
        <c:numFmt formatCode="General" sourceLinked="1"/>
        <c:majorTickMark val="out"/>
        <c:minorTickMark val="none"/>
        <c:tickLblPos val="nextTo"/>
        <c:crossAx val="63688704"/>
        <c:crosses val="autoZero"/>
        <c:crossBetween val="between"/>
      </c:valAx>
      <c:spPr>
        <a:noFill/>
        <a:ln w="25400">
          <a:noFill/>
        </a:ln>
        <a:effectLst/>
      </c:spPr>
    </c:plotArea>
    <c:legend>
      <c:legendPos val="t"/>
      <c:overlay val="0"/>
      <c:txPr>
        <a:bodyPr/>
        <a:lstStyle/>
        <a:p>
          <a:pPr>
            <a:defRPr sz="1100">
              <a:solidFill>
                <a:schemeClr val="tx2"/>
              </a:solidFill>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1124667328871656"/>
          <c:y val="4.4545373215686364E-2"/>
          <c:w val="0.54805787178718857"/>
          <c:h val="0.88259019288894314"/>
        </c:manualLayout>
      </c:layout>
      <c:barChart>
        <c:barDir val="bar"/>
        <c:grouping val="clustered"/>
        <c:varyColors val="0"/>
        <c:ser>
          <c:idx val="0"/>
          <c:order val="0"/>
          <c:tx>
            <c:strRef>
              <c:f>Sheet1!$B$1</c:f>
              <c:strCache>
                <c:ptCount val="1"/>
                <c:pt idx="0">
                  <c:v>Regular observers</c:v>
                </c:pt>
              </c:strCache>
            </c:strRef>
          </c:tx>
          <c:spPr>
            <a:solidFill>
              <a:schemeClr val="tx1"/>
            </a:solidFill>
            <a:ln w="19050">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5"/>
                <c:pt idx="0">
                  <c:v>Tell anyone in your life about them</c:v>
                </c:pt>
                <c:pt idx="1">
                  <c:v>Post on social media about them</c:v>
                </c:pt>
                <c:pt idx="2">
                  <c:v>Do something different or new offline</c:v>
                </c:pt>
                <c:pt idx="3">
                  <c:v>Think about engaging in a new ritual or practice</c:v>
                </c:pt>
                <c:pt idx="4">
                  <c:v>Participate in another event with an organization or community whose High Holidays events you attended</c:v>
                </c:pt>
              </c:strCache>
            </c:strRef>
          </c:cat>
          <c:val>
            <c:numRef>
              <c:f>Sheet1!$B$2:$B$8</c:f>
              <c:numCache>
                <c:formatCode>General</c:formatCode>
                <c:ptCount val="5"/>
                <c:pt idx="0">
                  <c:v>37</c:v>
                </c:pt>
                <c:pt idx="1">
                  <c:v>17</c:v>
                </c:pt>
                <c:pt idx="2">
                  <c:v>16</c:v>
                </c:pt>
                <c:pt idx="3">
                  <c:v>17</c:v>
                </c:pt>
                <c:pt idx="4">
                  <c:v>17</c:v>
                </c:pt>
              </c:numCache>
            </c:numRef>
          </c:val>
          <c:extLst>
            <c:ext xmlns:c16="http://schemas.microsoft.com/office/drawing/2014/chart" uri="{C3380CC4-5D6E-409C-BE32-E72D297353CC}">
              <c16:uniqueId val="{00000000-FEE4-4804-8F5A-6A5B4A0B6E1B}"/>
            </c:ext>
          </c:extLst>
        </c:ser>
        <c:ser>
          <c:idx val="1"/>
          <c:order val="1"/>
          <c:tx>
            <c:strRef>
              <c:f>Sheet1!$C$1</c:f>
              <c:strCache>
                <c:ptCount val="1"/>
                <c:pt idx="0">
                  <c:v>Infrequent observers</c:v>
                </c:pt>
              </c:strCache>
            </c:strRef>
          </c:tx>
          <c:spPr>
            <a:solidFill>
              <a:schemeClr val="bg2"/>
            </a:solidFill>
            <a:ln w="19050">
              <a:solidFill>
                <a:schemeClr val="bg1"/>
              </a:solid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5"/>
                <c:pt idx="0">
                  <c:v>Tell anyone in your life about them</c:v>
                </c:pt>
                <c:pt idx="1">
                  <c:v>Post on social media about them</c:v>
                </c:pt>
                <c:pt idx="2">
                  <c:v>Do something different or new offline</c:v>
                </c:pt>
                <c:pt idx="3">
                  <c:v>Think about engaging in a new ritual or practice</c:v>
                </c:pt>
                <c:pt idx="4">
                  <c:v>Participate in another event with an organization or community whose High Holidays events you attended</c:v>
                </c:pt>
              </c:strCache>
            </c:strRef>
          </c:cat>
          <c:val>
            <c:numRef>
              <c:f>Sheet1!$C$2:$C$8</c:f>
              <c:numCache>
                <c:formatCode>General</c:formatCode>
                <c:ptCount val="5"/>
                <c:pt idx="0">
                  <c:v>35</c:v>
                </c:pt>
                <c:pt idx="1">
                  <c:v>25</c:v>
                </c:pt>
                <c:pt idx="2">
                  <c:v>29</c:v>
                </c:pt>
                <c:pt idx="3">
                  <c:v>29</c:v>
                </c:pt>
                <c:pt idx="4">
                  <c:v>25</c:v>
                </c:pt>
              </c:numCache>
            </c:numRef>
          </c:val>
          <c:extLst>
            <c:ext xmlns:c16="http://schemas.microsoft.com/office/drawing/2014/chart" uri="{C3380CC4-5D6E-409C-BE32-E72D297353CC}">
              <c16:uniqueId val="{00000001-FEE4-4804-8F5A-6A5B4A0B6E1B}"/>
            </c:ext>
          </c:extLst>
        </c:ser>
        <c:dLbls>
          <c:showLegendKey val="0"/>
          <c:showVal val="0"/>
          <c:showCatName val="0"/>
          <c:showSerName val="0"/>
          <c:showPercent val="0"/>
          <c:showBubbleSize val="0"/>
        </c:dLbls>
        <c:gapWidth val="50"/>
        <c:axId val="63688704"/>
        <c:axId val="63690240"/>
      </c:barChart>
      <c:catAx>
        <c:axId val="63688704"/>
        <c:scaling>
          <c:orientation val="maxMin"/>
        </c:scaling>
        <c:delete val="0"/>
        <c:axPos val="l"/>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mn-lt"/>
                <a:ea typeface="+mn-ea"/>
                <a:cs typeface="+mn-cs"/>
              </a:defRPr>
            </a:pPr>
            <a:endParaRPr lang="en-US"/>
          </a:p>
        </c:txPr>
        <c:crossAx val="63690240"/>
        <c:crosses val="autoZero"/>
        <c:auto val="1"/>
        <c:lblAlgn val="ctr"/>
        <c:lblOffset val="100"/>
        <c:noMultiLvlLbl val="0"/>
      </c:catAx>
      <c:valAx>
        <c:axId val="63690240"/>
        <c:scaling>
          <c:orientation val="minMax"/>
          <c:max val="40"/>
          <c:min val="0"/>
        </c:scaling>
        <c:delete val="1"/>
        <c:axPos val="t"/>
        <c:numFmt formatCode="General" sourceLinked="1"/>
        <c:majorTickMark val="out"/>
        <c:minorTickMark val="none"/>
        <c:tickLblPos val="nextTo"/>
        <c:crossAx val="636887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735453204634709"/>
          <c:y val="6.0398880782582404E-2"/>
          <c:w val="0.72762315085681595"/>
          <c:h val="0.88259019288894314"/>
        </c:manualLayout>
      </c:layout>
      <c:barChart>
        <c:barDir val="bar"/>
        <c:grouping val="clustered"/>
        <c:varyColors val="0"/>
        <c:ser>
          <c:idx val="0"/>
          <c:order val="0"/>
          <c:tx>
            <c:strRef>
              <c:f>Sheet1!$B$1</c:f>
              <c:strCache>
                <c:ptCount val="1"/>
                <c:pt idx="0">
                  <c:v>Regular Observers</c:v>
                </c:pt>
              </c:strCache>
            </c:strRef>
          </c:tx>
          <c:spPr>
            <a:solidFill>
              <a:schemeClr val="tx1"/>
            </a:solidFill>
            <a:ln w="19050">
              <a:solidFill>
                <a:schemeClr val="bg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Happy</c:v>
                </c:pt>
              </c:strCache>
            </c:strRef>
          </c:cat>
          <c:val>
            <c:numRef>
              <c:f>Sheet1!$B$2</c:f>
              <c:numCache>
                <c:formatCode>General</c:formatCode>
                <c:ptCount val="1"/>
              </c:numCache>
            </c:numRef>
          </c:val>
          <c:extLst>
            <c:ext xmlns:c16="http://schemas.microsoft.com/office/drawing/2014/chart" uri="{C3380CC4-5D6E-409C-BE32-E72D297353CC}">
              <c16:uniqueId val="{00000000-3B66-4EF9-80DA-5D44E66376F8}"/>
            </c:ext>
          </c:extLst>
        </c:ser>
        <c:ser>
          <c:idx val="1"/>
          <c:order val="1"/>
          <c:tx>
            <c:strRef>
              <c:f>Sheet1!$C$1</c:f>
              <c:strCache>
                <c:ptCount val="1"/>
                <c:pt idx="0">
                  <c:v>Infrequent Observers</c:v>
                </c:pt>
              </c:strCache>
            </c:strRef>
          </c:tx>
          <c:spPr>
            <a:solidFill>
              <a:schemeClr val="bg2"/>
            </a:solidFill>
            <a:ln w="19050">
              <a:solidFill>
                <a:schemeClr val="bg1"/>
              </a:solidFill>
            </a:ln>
            <a:effectLst/>
          </c:spPr>
          <c:invertIfNegative val="0"/>
          <c:dLbls>
            <c:spPr>
              <a:noFill/>
              <a:ln>
                <a:noFill/>
              </a:ln>
              <a:effectLst/>
            </c:spPr>
            <c:txPr>
              <a:bodyPr wrap="square" lIns="38100" tIns="19050" rIns="38100" bIns="19050" anchor="ctr">
                <a:spAutoFit/>
              </a:bodyPr>
              <a:lstStyle/>
              <a:p>
                <a:pPr>
                  <a:defRPr sz="1200"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Happy</c:v>
                </c:pt>
              </c:strCache>
            </c:strRef>
          </c:cat>
          <c:val>
            <c:numRef>
              <c:f>Sheet1!$C$2</c:f>
              <c:numCache>
                <c:formatCode>General</c:formatCode>
                <c:ptCount val="1"/>
              </c:numCache>
            </c:numRef>
          </c:val>
          <c:extLst>
            <c:ext xmlns:c16="http://schemas.microsoft.com/office/drawing/2014/chart" uri="{C3380CC4-5D6E-409C-BE32-E72D297353CC}">
              <c16:uniqueId val="{00000001-3B66-4EF9-80DA-5D44E66376F8}"/>
            </c:ext>
          </c:extLst>
        </c:ser>
        <c:dLbls>
          <c:showLegendKey val="0"/>
          <c:showVal val="0"/>
          <c:showCatName val="0"/>
          <c:showSerName val="0"/>
          <c:showPercent val="0"/>
          <c:showBubbleSize val="0"/>
        </c:dLbls>
        <c:gapWidth val="50"/>
        <c:axId val="63688704"/>
        <c:axId val="63690240"/>
      </c:barChart>
      <c:catAx>
        <c:axId val="63688704"/>
        <c:scaling>
          <c:orientation val="maxMin"/>
        </c:scaling>
        <c:delete val="1"/>
        <c:axPos val="l"/>
        <c:numFmt formatCode="General" sourceLinked="1"/>
        <c:majorTickMark val="none"/>
        <c:minorTickMark val="none"/>
        <c:tickLblPos val="nextTo"/>
        <c:crossAx val="63690240"/>
        <c:crosses val="autoZero"/>
        <c:auto val="1"/>
        <c:lblAlgn val="ctr"/>
        <c:lblOffset val="100"/>
        <c:noMultiLvlLbl val="0"/>
      </c:catAx>
      <c:valAx>
        <c:axId val="63690240"/>
        <c:scaling>
          <c:orientation val="minMax"/>
          <c:max val="70"/>
          <c:min val="0"/>
        </c:scaling>
        <c:delete val="1"/>
        <c:axPos val="t"/>
        <c:numFmt formatCode="General" sourceLinked="1"/>
        <c:majorTickMark val="out"/>
        <c:minorTickMark val="none"/>
        <c:tickLblPos val="nextTo"/>
        <c:crossAx val="63688704"/>
        <c:crosses val="autoZero"/>
        <c:crossBetween val="between"/>
      </c:valAx>
      <c:spPr>
        <a:noFill/>
        <a:ln w="25400">
          <a:noFill/>
        </a:ln>
        <a:effectLst/>
      </c:spPr>
    </c:plotArea>
    <c:legend>
      <c:legendPos val="t"/>
      <c:overlay val="0"/>
      <c:txPr>
        <a:bodyPr/>
        <a:lstStyle/>
        <a:p>
          <a:pPr>
            <a:defRPr sz="1100">
              <a:solidFill>
                <a:schemeClr val="tx2"/>
              </a:solidFill>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NET this year - previous years</c:v>
                </c:pt>
              </c:strCache>
            </c:strRef>
          </c:tx>
          <c:spPr>
            <a:solidFill>
              <a:schemeClr val="tx1"/>
            </a:solidFill>
            <a:ln w="19050">
              <a:noFill/>
            </a:ln>
            <a:effectLst/>
          </c:spPr>
          <c:invertIfNegative val="0"/>
          <c:dPt>
            <c:idx val="0"/>
            <c:invertIfNegative val="0"/>
            <c:bubble3D val="0"/>
            <c:spPr>
              <a:solidFill>
                <a:schemeClr val="tx1"/>
              </a:solidFill>
              <a:ln w="19050">
                <a:noFill/>
              </a:ln>
              <a:effectLst/>
            </c:spPr>
            <c:extLst>
              <c:ext xmlns:c16="http://schemas.microsoft.com/office/drawing/2014/chart" uri="{C3380CC4-5D6E-409C-BE32-E72D297353CC}">
                <c16:uniqueId val="{00000004-09BC-4A0F-A68F-337D1B8D9C3F}"/>
              </c:ext>
            </c:extLst>
          </c:dPt>
          <c:dPt>
            <c:idx val="1"/>
            <c:invertIfNegative val="0"/>
            <c:bubble3D val="0"/>
            <c:spPr>
              <a:solidFill>
                <a:schemeClr val="tx1"/>
              </a:solidFill>
              <a:ln w="19050">
                <a:noFill/>
              </a:ln>
              <a:effectLst/>
            </c:spPr>
            <c:extLst>
              <c:ext xmlns:c16="http://schemas.microsoft.com/office/drawing/2014/chart" uri="{C3380CC4-5D6E-409C-BE32-E72D297353CC}">
                <c16:uniqueId val="{00000003-843B-468E-87AF-319568BF7ED0}"/>
              </c:ext>
            </c:extLst>
          </c:dPt>
          <c:dPt>
            <c:idx val="2"/>
            <c:invertIfNegative val="0"/>
            <c:bubble3D val="0"/>
            <c:spPr>
              <a:solidFill>
                <a:schemeClr val="tx1"/>
              </a:solidFill>
              <a:ln w="19050">
                <a:noFill/>
              </a:ln>
              <a:effectLst/>
            </c:spPr>
            <c:extLst>
              <c:ext xmlns:c16="http://schemas.microsoft.com/office/drawing/2014/chart" uri="{C3380CC4-5D6E-409C-BE32-E72D297353CC}">
                <c16:uniqueId val="{00000005-09BC-4A0F-A68F-337D1B8D9C3F}"/>
              </c:ext>
            </c:extLst>
          </c:dPt>
          <c:dPt>
            <c:idx val="3"/>
            <c:invertIfNegative val="0"/>
            <c:bubble3D val="0"/>
            <c:spPr>
              <a:solidFill>
                <a:schemeClr val="tx1"/>
              </a:solidFill>
              <a:ln w="19050">
                <a:noFill/>
              </a:ln>
              <a:effectLst/>
            </c:spPr>
            <c:extLst>
              <c:ext xmlns:c16="http://schemas.microsoft.com/office/drawing/2014/chart" uri="{C3380CC4-5D6E-409C-BE32-E72D297353CC}">
                <c16:uniqueId val="{00000007-843B-468E-87AF-319568BF7ED0}"/>
              </c:ext>
            </c:extLst>
          </c:dPt>
          <c:dPt>
            <c:idx val="5"/>
            <c:invertIfNegative val="0"/>
            <c:bubble3D val="0"/>
            <c:spPr>
              <a:solidFill>
                <a:schemeClr val="tx1"/>
              </a:solidFill>
              <a:ln w="19050">
                <a:noFill/>
              </a:ln>
              <a:effectLst/>
            </c:spPr>
            <c:extLst>
              <c:ext xmlns:c16="http://schemas.microsoft.com/office/drawing/2014/chart" uri="{C3380CC4-5D6E-409C-BE32-E72D297353CC}">
                <c16:uniqueId val="{00000009-09BC-4A0F-A68F-337D1B8D9C3F}"/>
              </c:ext>
            </c:extLst>
          </c:dPt>
          <c:dPt>
            <c:idx val="6"/>
            <c:invertIfNegative val="0"/>
            <c:bubble3D val="0"/>
            <c:spPr>
              <a:solidFill>
                <a:schemeClr val="tx1"/>
              </a:solidFill>
              <a:ln w="19050">
                <a:noFill/>
              </a:ln>
              <a:effectLst/>
            </c:spPr>
            <c:extLst>
              <c:ext xmlns:c16="http://schemas.microsoft.com/office/drawing/2014/chart" uri="{C3380CC4-5D6E-409C-BE32-E72D297353CC}">
                <c16:uniqueId val="{00000006-09BC-4A0F-A68F-337D1B8D9C3F}"/>
              </c:ext>
            </c:extLst>
          </c:dPt>
          <c:dPt>
            <c:idx val="8"/>
            <c:invertIfNegative val="0"/>
            <c:bubble3D val="0"/>
            <c:spPr>
              <a:solidFill>
                <a:schemeClr val="tx1"/>
              </a:solidFill>
              <a:ln w="19050">
                <a:noFill/>
              </a:ln>
              <a:effectLst/>
            </c:spPr>
            <c:extLst>
              <c:ext xmlns:c16="http://schemas.microsoft.com/office/drawing/2014/chart" uri="{C3380CC4-5D6E-409C-BE32-E72D297353CC}">
                <c16:uniqueId val="{00000002-09BC-4A0F-A68F-337D1B8D9C3F}"/>
              </c:ext>
            </c:extLst>
          </c:dPt>
          <c:dPt>
            <c:idx val="9"/>
            <c:invertIfNegative val="0"/>
            <c:bubble3D val="0"/>
            <c:spPr>
              <a:solidFill>
                <a:schemeClr val="tx1"/>
              </a:solidFill>
              <a:ln w="19050">
                <a:noFill/>
              </a:ln>
              <a:effectLst/>
            </c:spPr>
            <c:extLst>
              <c:ext xmlns:c16="http://schemas.microsoft.com/office/drawing/2014/chart" uri="{C3380CC4-5D6E-409C-BE32-E72D297353CC}">
                <c16:uniqueId val="{00000000-09BC-4A0F-A68F-337D1B8D9C3F}"/>
              </c:ext>
            </c:extLst>
          </c:dPt>
          <c:dPt>
            <c:idx val="10"/>
            <c:invertIfNegative val="0"/>
            <c:bubble3D val="0"/>
            <c:spPr>
              <a:solidFill>
                <a:schemeClr val="tx1"/>
              </a:solidFill>
              <a:ln w="19050">
                <a:noFill/>
              </a:ln>
              <a:effectLst/>
            </c:spPr>
            <c:extLst>
              <c:ext xmlns:c16="http://schemas.microsoft.com/office/drawing/2014/chart" uri="{C3380CC4-5D6E-409C-BE32-E72D297353CC}">
                <c16:uniqueId val="{00000003-09BC-4A0F-A68F-337D1B8D9C3F}"/>
              </c:ext>
            </c:extLst>
          </c:dPt>
          <c:dPt>
            <c:idx val="11"/>
            <c:invertIfNegative val="0"/>
            <c:bubble3D val="0"/>
            <c:spPr>
              <a:solidFill>
                <a:schemeClr val="tx1"/>
              </a:solidFill>
              <a:ln w="19050">
                <a:noFill/>
              </a:ln>
              <a:effectLst/>
            </c:spPr>
            <c:extLst>
              <c:ext xmlns:c16="http://schemas.microsoft.com/office/drawing/2014/chart" uri="{C3380CC4-5D6E-409C-BE32-E72D297353CC}">
                <c16:uniqueId val="{00000008-09BC-4A0F-A68F-337D1B8D9C3F}"/>
              </c:ext>
            </c:extLst>
          </c:dPt>
          <c:dLbls>
            <c:spPr>
              <a:noFill/>
              <a:ln>
                <a:noFill/>
              </a:ln>
              <a:effectLst/>
            </c:spPr>
            <c:txPr>
              <a:bodyPr rot="0" spcFirstLastPara="1" vertOverflow="ellipsis" vert="horz" wrap="square" anchor="ctr" anchorCtr="1"/>
              <a:lstStyle/>
              <a:p>
                <a:pPr>
                  <a:defRPr sz="1197"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It was easy and accessible for me to participate</c:v>
                </c:pt>
                <c:pt idx="1">
                  <c:v>I learned something from the experience</c:v>
                </c:pt>
                <c:pt idx="2">
                  <c:v>It was relevant to me and the things I had on my mind</c:v>
                </c:pt>
                <c:pt idx="3">
                  <c:v>I felt connected to my Jewish identity</c:v>
                </c:pt>
                <c:pt idx="4">
                  <c:v>I felt welcome</c:v>
                </c:pt>
                <c:pt idx="5">
                  <c:v>It gave me memorable or actionable takeaways</c:v>
                </c:pt>
                <c:pt idx="6">
                  <c:v>It kept me engaged</c:v>
                </c:pt>
                <c:pt idx="7">
                  <c:v>I felt spiritually or religiously fulfilled</c:v>
                </c:pt>
                <c:pt idx="8">
                  <c:v>There were active and interactive ways to participate</c:v>
                </c:pt>
                <c:pt idx="9">
                  <c:v>It was fun</c:v>
                </c:pt>
                <c:pt idx="10">
                  <c:v>I felt connected to other people participating in the same experience</c:v>
                </c:pt>
                <c:pt idx="11">
                  <c:v>It allowed my entire family to participate</c:v>
                </c:pt>
                <c:pt idx="12">
                  <c:v>I felt connected to a Jewish community</c:v>
                </c:pt>
              </c:strCache>
            </c:strRef>
          </c:cat>
          <c:val>
            <c:numRef>
              <c:f>Sheet1!$B$2:$B$14</c:f>
              <c:numCache>
                <c:formatCode>General</c:formatCode>
                <c:ptCount val="13"/>
                <c:pt idx="0">
                  <c:v>13</c:v>
                </c:pt>
                <c:pt idx="1">
                  <c:v>10</c:v>
                </c:pt>
                <c:pt idx="2">
                  <c:v>9</c:v>
                </c:pt>
                <c:pt idx="3">
                  <c:v>4</c:v>
                </c:pt>
                <c:pt idx="4">
                  <c:v>2</c:v>
                </c:pt>
                <c:pt idx="5">
                  <c:v>0</c:v>
                </c:pt>
                <c:pt idx="6">
                  <c:v>-2</c:v>
                </c:pt>
                <c:pt idx="7">
                  <c:v>-2</c:v>
                </c:pt>
                <c:pt idx="8">
                  <c:v>-3</c:v>
                </c:pt>
                <c:pt idx="9">
                  <c:v>-4</c:v>
                </c:pt>
                <c:pt idx="10">
                  <c:v>-5</c:v>
                </c:pt>
                <c:pt idx="11">
                  <c:v>-5</c:v>
                </c:pt>
                <c:pt idx="12">
                  <c:v>-8</c:v>
                </c:pt>
              </c:numCache>
            </c:numRef>
          </c:val>
          <c:extLst>
            <c:ext xmlns:c16="http://schemas.microsoft.com/office/drawing/2014/chart" uri="{C3380CC4-5D6E-409C-BE32-E72D297353CC}">
              <c16:uniqueId val="{00000000-6D0F-4336-9604-184DAB3CF7B5}"/>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low"/>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14"/>
          <c:min val="-9"/>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lgn="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Yes, I will definitely try different ways to observe Jewish holidays in the future</c:v>
                </c:pt>
              </c:strCache>
            </c:strRef>
          </c:tx>
          <c:spPr>
            <a:solidFill>
              <a:srgbClr val="08447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Sheet1!$B$2:$B$4</c:f>
              <c:numCache>
                <c:formatCode>General</c:formatCode>
                <c:ptCount val="3"/>
                <c:pt idx="0">
                  <c:v>29</c:v>
                </c:pt>
                <c:pt idx="1">
                  <c:v>28</c:v>
                </c:pt>
                <c:pt idx="2">
                  <c:v>32</c:v>
                </c:pt>
              </c:numCache>
            </c:numRef>
          </c:val>
          <c:extLst>
            <c:ext xmlns:c16="http://schemas.microsoft.com/office/drawing/2014/chart" uri="{C3380CC4-5D6E-409C-BE32-E72D297353CC}">
              <c16:uniqueId val="{00000000-F1AC-4A41-9F11-F62C59E491B4}"/>
            </c:ext>
          </c:extLst>
        </c:ser>
        <c:ser>
          <c:idx val="1"/>
          <c:order val="1"/>
          <c:tx>
            <c:strRef>
              <c:f>Sheet1!$C$1</c:f>
              <c:strCache>
                <c:ptCount val="1"/>
                <c:pt idx="0">
                  <c:v>Yes, I might consider new ways to observe Jewish holidays in the future</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Sheet1!$C$2:$C$4</c:f>
              <c:numCache>
                <c:formatCode>General</c:formatCode>
                <c:ptCount val="3"/>
                <c:pt idx="0">
                  <c:v>45</c:v>
                </c:pt>
                <c:pt idx="1">
                  <c:v>45</c:v>
                </c:pt>
                <c:pt idx="2">
                  <c:v>44</c:v>
                </c:pt>
              </c:numCache>
            </c:numRef>
          </c:val>
          <c:extLst>
            <c:ext xmlns:c16="http://schemas.microsoft.com/office/drawing/2014/chart" uri="{C3380CC4-5D6E-409C-BE32-E72D297353CC}">
              <c16:uniqueId val="{00000001-F1AC-4A41-9F11-F62C59E491B4}"/>
            </c:ext>
          </c:extLst>
        </c:ser>
        <c:ser>
          <c:idx val="2"/>
          <c:order val="2"/>
          <c:tx>
            <c:strRef>
              <c:f>Sheet1!$D$1</c:f>
              <c:strCache>
                <c:ptCount val="1"/>
                <c:pt idx="0">
                  <c:v>No, nothing I did this year made me consider new ways to observe Jewish holidays in the future</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Sheet1!$D$2:$D$4</c:f>
              <c:numCache>
                <c:formatCode>General</c:formatCode>
                <c:ptCount val="3"/>
                <c:pt idx="0">
                  <c:v>26</c:v>
                </c:pt>
                <c:pt idx="1">
                  <c:v>27</c:v>
                </c:pt>
                <c:pt idx="2">
                  <c:v>24</c:v>
                </c:pt>
              </c:numCache>
            </c:numRef>
          </c:val>
          <c:extLst>
            <c:ext xmlns:c16="http://schemas.microsoft.com/office/drawing/2014/chart" uri="{C3380CC4-5D6E-409C-BE32-E72D297353CC}">
              <c16:uniqueId val="{00000003-F1AC-4A41-9F11-F62C59E491B4}"/>
            </c:ext>
          </c:extLst>
        </c:ser>
        <c:dLbls>
          <c:showLegendKey val="0"/>
          <c:showVal val="0"/>
          <c:showCatName val="0"/>
          <c:showSerName val="0"/>
          <c:showPercent val="0"/>
          <c:showBubbleSize val="0"/>
        </c:dLbls>
        <c:gapWidth val="100"/>
        <c:overlap val="100"/>
        <c:axId val="693947632"/>
        <c:axId val="693943056"/>
      </c:barChart>
      <c:catAx>
        <c:axId val="693947632"/>
        <c:scaling>
          <c:orientation val="minMax"/>
        </c:scaling>
        <c:delete val="0"/>
        <c:axPos val="b"/>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3943056"/>
        <c:crosses val="autoZero"/>
        <c:auto val="1"/>
        <c:lblAlgn val="ctr"/>
        <c:lblOffset val="100"/>
        <c:noMultiLvlLbl val="0"/>
      </c:catAx>
      <c:valAx>
        <c:axId val="693943056"/>
        <c:scaling>
          <c:orientation val="minMax"/>
          <c:max val="100"/>
        </c:scaling>
        <c:delete val="1"/>
        <c:axPos val="l"/>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Yes, I will definitely try different ways to observe Jewish holidays in the future</c:v>
                </c:pt>
              </c:strCache>
            </c:strRef>
          </c:tx>
          <c:spPr>
            <a:solidFill>
              <a:srgbClr val="08447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Sheet1!$B$2:$B$4</c:f>
              <c:numCache>
                <c:formatCode>General</c:formatCode>
                <c:ptCount val="3"/>
                <c:pt idx="0">
                  <c:v>35</c:v>
                </c:pt>
                <c:pt idx="1">
                  <c:v>29</c:v>
                </c:pt>
                <c:pt idx="2">
                  <c:v>49</c:v>
                </c:pt>
              </c:numCache>
            </c:numRef>
          </c:val>
          <c:extLst>
            <c:ext xmlns:c16="http://schemas.microsoft.com/office/drawing/2014/chart" uri="{C3380CC4-5D6E-409C-BE32-E72D297353CC}">
              <c16:uniqueId val="{00000000-F1AC-4A41-9F11-F62C59E491B4}"/>
            </c:ext>
          </c:extLst>
        </c:ser>
        <c:ser>
          <c:idx val="1"/>
          <c:order val="1"/>
          <c:tx>
            <c:strRef>
              <c:f>Sheet1!$C$1</c:f>
              <c:strCache>
                <c:ptCount val="1"/>
                <c:pt idx="0">
                  <c:v>Yes, I might consider new ways to observe Jewish holidays in the future</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Sheet1!$C$2:$C$4</c:f>
              <c:numCache>
                <c:formatCode>General</c:formatCode>
                <c:ptCount val="3"/>
                <c:pt idx="0">
                  <c:v>30</c:v>
                </c:pt>
                <c:pt idx="1">
                  <c:v>31</c:v>
                </c:pt>
                <c:pt idx="2">
                  <c:v>29</c:v>
                </c:pt>
              </c:numCache>
            </c:numRef>
          </c:val>
          <c:extLst>
            <c:ext xmlns:c16="http://schemas.microsoft.com/office/drawing/2014/chart" uri="{C3380CC4-5D6E-409C-BE32-E72D297353CC}">
              <c16:uniqueId val="{00000001-F1AC-4A41-9F11-F62C59E491B4}"/>
            </c:ext>
          </c:extLst>
        </c:ser>
        <c:ser>
          <c:idx val="2"/>
          <c:order val="2"/>
          <c:tx>
            <c:strRef>
              <c:f>Sheet1!$D$1</c:f>
              <c:strCache>
                <c:ptCount val="1"/>
                <c:pt idx="0">
                  <c:v>No, nothing I did this year made me consider new ways to observe Jewish holidays in the future</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Total</c:v>
                </c:pt>
                <c:pt idx="1">
                  <c:v>Regular Observers</c:v>
                </c:pt>
                <c:pt idx="2">
                  <c:v>Infrequent Observers</c:v>
                </c:pt>
              </c:strCache>
            </c:strRef>
          </c:cat>
          <c:val>
            <c:numRef>
              <c:f>Sheet1!$D$2:$D$4</c:f>
              <c:numCache>
                <c:formatCode>General</c:formatCode>
                <c:ptCount val="3"/>
                <c:pt idx="0">
                  <c:v>35</c:v>
                </c:pt>
                <c:pt idx="1">
                  <c:v>40</c:v>
                </c:pt>
                <c:pt idx="2">
                  <c:v>22</c:v>
                </c:pt>
              </c:numCache>
            </c:numRef>
          </c:val>
          <c:extLst>
            <c:ext xmlns:c16="http://schemas.microsoft.com/office/drawing/2014/chart" uri="{C3380CC4-5D6E-409C-BE32-E72D297353CC}">
              <c16:uniqueId val="{00000003-F1AC-4A41-9F11-F62C59E491B4}"/>
            </c:ext>
          </c:extLst>
        </c:ser>
        <c:dLbls>
          <c:showLegendKey val="0"/>
          <c:showVal val="0"/>
          <c:showCatName val="0"/>
          <c:showSerName val="0"/>
          <c:showPercent val="0"/>
          <c:showBubbleSize val="0"/>
        </c:dLbls>
        <c:gapWidth val="100"/>
        <c:overlap val="100"/>
        <c:axId val="693947632"/>
        <c:axId val="693943056"/>
      </c:barChart>
      <c:catAx>
        <c:axId val="693947632"/>
        <c:scaling>
          <c:orientation val="minMax"/>
        </c:scaling>
        <c:delete val="0"/>
        <c:axPos val="b"/>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693943056"/>
        <c:crosses val="autoZero"/>
        <c:auto val="1"/>
        <c:lblAlgn val="ctr"/>
        <c:lblOffset val="100"/>
        <c:noMultiLvlLbl val="0"/>
      </c:catAx>
      <c:valAx>
        <c:axId val="693943056"/>
        <c:scaling>
          <c:orientation val="minMax"/>
          <c:max val="100"/>
        </c:scaling>
        <c:delete val="1"/>
        <c:axPos val="l"/>
        <c:numFmt formatCode="General" sourceLinked="1"/>
        <c:majorTickMark val="none"/>
        <c:minorTickMark val="none"/>
        <c:tickLblPos val="nextTo"/>
        <c:crossAx val="6939476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Strongly agree</c:v>
                </c:pt>
              </c:strCache>
            </c:strRef>
          </c:tx>
          <c:spPr>
            <a:solidFill>
              <a:schemeClr val="tx1"/>
            </a:solidFill>
            <a:ln w="19050">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Total</c:v>
                </c:pt>
                <c:pt idx="1">
                  <c:v>Children Under 18</c:v>
                </c:pt>
                <c:pt idx="2">
                  <c:v>18-40, No Children</c:v>
                </c:pt>
                <c:pt idx="3">
                  <c:v>40+, No Children Under 18</c:v>
                </c:pt>
                <c:pt idx="4">
                  <c:v>Male</c:v>
                </c:pt>
                <c:pt idx="5">
                  <c:v>Female</c:v>
                </c:pt>
                <c:pt idx="6">
                  <c:v>LGBTQ+</c:v>
                </c:pt>
                <c:pt idx="7">
                  <c:v>Identify as White</c:v>
                </c:pt>
                <c:pt idx="8">
                  <c:v>Identify as Something Other than White</c:v>
                </c:pt>
                <c:pt idx="9">
                  <c:v>Interfaith Household</c:v>
                </c:pt>
                <c:pt idx="10">
                  <c:v>Regular Observers</c:v>
                </c:pt>
                <c:pt idx="11">
                  <c:v>Infrequent Observers</c:v>
                </c:pt>
              </c:strCache>
            </c:strRef>
          </c:cat>
          <c:val>
            <c:numRef>
              <c:f>Sheet1!$B$2:$B$13</c:f>
              <c:numCache>
                <c:formatCode>General</c:formatCode>
                <c:ptCount val="12"/>
                <c:pt idx="0">
                  <c:v>20</c:v>
                </c:pt>
                <c:pt idx="1">
                  <c:v>42</c:v>
                </c:pt>
                <c:pt idx="2">
                  <c:v>21</c:v>
                </c:pt>
                <c:pt idx="3">
                  <c:v>9</c:v>
                </c:pt>
                <c:pt idx="4">
                  <c:v>27</c:v>
                </c:pt>
                <c:pt idx="5">
                  <c:v>14</c:v>
                </c:pt>
                <c:pt idx="6">
                  <c:v>30</c:v>
                </c:pt>
                <c:pt idx="7">
                  <c:v>19</c:v>
                </c:pt>
                <c:pt idx="8">
                  <c:v>29</c:v>
                </c:pt>
                <c:pt idx="9">
                  <c:v>28</c:v>
                </c:pt>
                <c:pt idx="10">
                  <c:v>21</c:v>
                </c:pt>
                <c:pt idx="11">
                  <c:v>19</c:v>
                </c:pt>
              </c:numCache>
            </c:numRef>
          </c:val>
          <c:extLst>
            <c:ext xmlns:c16="http://schemas.microsoft.com/office/drawing/2014/chart" uri="{C3380CC4-5D6E-409C-BE32-E72D297353CC}">
              <c16:uniqueId val="{00000000-42D3-42D0-80B6-90C432E895E6}"/>
            </c:ext>
          </c:extLst>
        </c:ser>
        <c:ser>
          <c:idx val="1"/>
          <c:order val="1"/>
          <c:tx>
            <c:strRef>
              <c:f>Sheet1!$C$1</c:f>
              <c:strCache>
                <c:ptCount val="1"/>
                <c:pt idx="0">
                  <c:v>Somewhat agree</c:v>
                </c:pt>
              </c:strCache>
            </c:strRef>
          </c:tx>
          <c:spPr>
            <a:solidFill>
              <a:schemeClr val="bg2"/>
            </a:solidFill>
            <a:ln w="19050">
              <a:noFill/>
            </a:ln>
            <a:effectLst/>
          </c:spPr>
          <c:invertIfNegative val="0"/>
          <c:cat>
            <c:strRef>
              <c:f>Sheet1!$A$2:$A$13</c:f>
              <c:strCache>
                <c:ptCount val="12"/>
                <c:pt idx="0">
                  <c:v>Total</c:v>
                </c:pt>
                <c:pt idx="1">
                  <c:v>Children Under 18</c:v>
                </c:pt>
                <c:pt idx="2">
                  <c:v>18-40, No Children</c:v>
                </c:pt>
                <c:pt idx="3">
                  <c:v>40+, No Children Under 18</c:v>
                </c:pt>
                <c:pt idx="4">
                  <c:v>Male</c:v>
                </c:pt>
                <c:pt idx="5">
                  <c:v>Female</c:v>
                </c:pt>
                <c:pt idx="6">
                  <c:v>LGBTQ+</c:v>
                </c:pt>
                <c:pt idx="7">
                  <c:v>Identify as White</c:v>
                </c:pt>
                <c:pt idx="8">
                  <c:v>Identify as Something Other than White</c:v>
                </c:pt>
                <c:pt idx="9">
                  <c:v>Interfaith Household</c:v>
                </c:pt>
                <c:pt idx="10">
                  <c:v>Regular Observers</c:v>
                </c:pt>
                <c:pt idx="11">
                  <c:v>Infrequent Observers</c:v>
                </c:pt>
              </c:strCache>
            </c:strRef>
          </c:cat>
          <c:val>
            <c:numRef>
              <c:f>Sheet1!$C$2:$C$13</c:f>
              <c:numCache>
                <c:formatCode>General</c:formatCode>
                <c:ptCount val="12"/>
                <c:pt idx="0">
                  <c:v>31</c:v>
                </c:pt>
                <c:pt idx="1">
                  <c:v>29</c:v>
                </c:pt>
                <c:pt idx="2">
                  <c:v>37</c:v>
                </c:pt>
                <c:pt idx="3">
                  <c:v>29</c:v>
                </c:pt>
                <c:pt idx="4">
                  <c:v>29</c:v>
                </c:pt>
                <c:pt idx="5">
                  <c:v>33</c:v>
                </c:pt>
                <c:pt idx="6">
                  <c:v>35</c:v>
                </c:pt>
                <c:pt idx="7">
                  <c:v>30</c:v>
                </c:pt>
                <c:pt idx="8">
                  <c:v>34</c:v>
                </c:pt>
                <c:pt idx="9">
                  <c:v>32</c:v>
                </c:pt>
                <c:pt idx="10">
                  <c:v>35</c:v>
                </c:pt>
                <c:pt idx="11">
                  <c:v>26</c:v>
                </c:pt>
              </c:numCache>
            </c:numRef>
          </c:val>
          <c:extLst>
            <c:ext xmlns:c16="http://schemas.microsoft.com/office/drawing/2014/chart" uri="{C3380CC4-5D6E-409C-BE32-E72D297353CC}">
              <c16:uniqueId val="{00000005-42D3-42D0-80B6-90C432E895E6}"/>
            </c:ext>
          </c:extLst>
        </c:ser>
        <c:ser>
          <c:idx val="2"/>
          <c:order val="2"/>
          <c:tx>
            <c:strRef>
              <c:f>Sheet1!$D$1</c:f>
              <c:strCache>
                <c:ptCount val="1"/>
                <c:pt idx="0">
                  <c:v>Total agree</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Total</c:v>
                </c:pt>
                <c:pt idx="1">
                  <c:v>Children Under 18</c:v>
                </c:pt>
                <c:pt idx="2">
                  <c:v>18-40, No Children</c:v>
                </c:pt>
                <c:pt idx="3">
                  <c:v>40+, No Children Under 18</c:v>
                </c:pt>
                <c:pt idx="4">
                  <c:v>Male</c:v>
                </c:pt>
                <c:pt idx="5">
                  <c:v>Female</c:v>
                </c:pt>
                <c:pt idx="6">
                  <c:v>LGBTQ+</c:v>
                </c:pt>
                <c:pt idx="7">
                  <c:v>Identify as White</c:v>
                </c:pt>
                <c:pt idx="8">
                  <c:v>Identify as Something Other than White</c:v>
                </c:pt>
                <c:pt idx="9">
                  <c:v>Interfaith Household</c:v>
                </c:pt>
                <c:pt idx="10">
                  <c:v>Regular Observers</c:v>
                </c:pt>
                <c:pt idx="11">
                  <c:v>Infrequent Observers</c:v>
                </c:pt>
              </c:strCache>
            </c:strRef>
          </c:cat>
          <c:val>
            <c:numRef>
              <c:f>Sheet1!$D$2:$D$13</c:f>
              <c:numCache>
                <c:formatCode>General</c:formatCode>
                <c:ptCount val="12"/>
                <c:pt idx="0">
                  <c:v>51</c:v>
                </c:pt>
                <c:pt idx="1">
                  <c:v>71</c:v>
                </c:pt>
                <c:pt idx="2">
                  <c:v>58</c:v>
                </c:pt>
                <c:pt idx="3">
                  <c:v>38</c:v>
                </c:pt>
                <c:pt idx="4">
                  <c:v>56</c:v>
                </c:pt>
                <c:pt idx="5">
                  <c:v>47</c:v>
                </c:pt>
                <c:pt idx="6">
                  <c:v>65</c:v>
                </c:pt>
                <c:pt idx="7">
                  <c:v>49</c:v>
                </c:pt>
                <c:pt idx="8">
                  <c:v>63</c:v>
                </c:pt>
                <c:pt idx="9">
                  <c:v>60</c:v>
                </c:pt>
                <c:pt idx="10">
                  <c:v>56</c:v>
                </c:pt>
                <c:pt idx="11">
                  <c:v>45</c:v>
                </c:pt>
              </c:numCache>
            </c:numRef>
          </c:val>
          <c:extLst>
            <c:ext xmlns:c16="http://schemas.microsoft.com/office/drawing/2014/chart" uri="{C3380CC4-5D6E-409C-BE32-E72D297353CC}">
              <c16:uniqueId val="{00000000-1EC2-4744-AB23-50AA710F90C1}"/>
            </c:ext>
          </c:extLst>
        </c:ser>
        <c:dLbls>
          <c:showLegendKey val="0"/>
          <c:showVal val="0"/>
          <c:showCatName val="0"/>
          <c:showSerName val="0"/>
          <c:showPercent val="0"/>
          <c:showBubbleSize val="0"/>
        </c:dLbls>
        <c:gapWidth val="60"/>
        <c:overlap val="100"/>
        <c:axId val="65488768"/>
        <c:axId val="65490304"/>
      </c:barChart>
      <c:catAx>
        <c:axId val="6548876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97"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65490304"/>
        <c:crosses val="autoZero"/>
        <c:auto val="1"/>
        <c:lblAlgn val="ctr"/>
        <c:lblOffset val="100"/>
        <c:noMultiLvlLbl val="0"/>
      </c:catAx>
      <c:valAx>
        <c:axId val="65490304"/>
        <c:scaling>
          <c:orientation val="minMax"/>
          <c:max val="77"/>
          <c:min val="0"/>
        </c:scaling>
        <c:delete val="1"/>
        <c:axPos val="t"/>
        <c:numFmt formatCode="General" sourceLinked="1"/>
        <c:majorTickMark val="out"/>
        <c:minorTickMark val="none"/>
        <c:tickLblPos val="nextTo"/>
        <c:crossAx val="654887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1"/>
                <c:pt idx="0">
                  <c:v>I feel more connected to Jewishness/my faith/temple</c:v>
                </c:pt>
                <c:pt idx="1">
                  <c:v>It's helped me adapt to the pandemic</c:v>
                </c:pt>
                <c:pt idx="2">
                  <c:v>How important connections to family/friends are</c:v>
                </c:pt>
                <c:pt idx="3">
                  <c:v>Has made me rethink my priorities</c:v>
                </c:pt>
                <c:pt idx="4">
                  <c:v>Has made me more thankful/appreciative</c:v>
                </c:pt>
                <c:pt idx="5">
                  <c:v>I don't need to be in temple/I can be faithful anywhere</c:v>
                </c:pt>
                <c:pt idx="6">
                  <c:v>Has made me more likely to help others</c:v>
                </c:pt>
                <c:pt idx="7">
                  <c:v>Reminds me life is short</c:v>
                </c:pt>
                <c:pt idx="8">
                  <c:v>The political climate/anti-Semitism has affected me</c:v>
                </c:pt>
                <c:pt idx="9">
                  <c:v>I have more time on my hands</c:v>
                </c:pt>
                <c:pt idx="10">
                  <c:v>I feel less connected to my faith</c:v>
                </c:pt>
              </c:strCache>
            </c:strRef>
          </c:cat>
          <c:val>
            <c:numRef>
              <c:f>Sheet1!$B$2:$B$17</c:f>
              <c:numCache>
                <c:formatCode>General</c:formatCode>
                <c:ptCount val="11"/>
                <c:pt idx="0">
                  <c:v>35</c:v>
                </c:pt>
                <c:pt idx="1">
                  <c:v>11</c:v>
                </c:pt>
                <c:pt idx="2">
                  <c:v>10</c:v>
                </c:pt>
                <c:pt idx="3">
                  <c:v>8</c:v>
                </c:pt>
                <c:pt idx="4">
                  <c:v>5</c:v>
                </c:pt>
                <c:pt idx="5">
                  <c:v>4</c:v>
                </c:pt>
                <c:pt idx="6">
                  <c:v>4</c:v>
                </c:pt>
                <c:pt idx="7">
                  <c:v>3</c:v>
                </c:pt>
                <c:pt idx="8">
                  <c:v>3</c:v>
                </c:pt>
                <c:pt idx="9">
                  <c:v>2</c:v>
                </c:pt>
                <c:pt idx="10">
                  <c:v>2</c:v>
                </c:pt>
              </c:numCache>
            </c:numRef>
          </c:val>
          <c:extLst>
            <c:ext xmlns:c16="http://schemas.microsoft.com/office/drawing/2014/chart" uri="{C3380CC4-5D6E-409C-BE32-E72D297353CC}">
              <c16:uniqueId val="{00000000-5837-44BE-98EF-95ADE589BCF7}"/>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37"/>
          <c:min val="0"/>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tx1"/>
              </a:solidFill>
              <a:ln w="19050">
                <a:solidFill>
                  <a:schemeClr val="lt1"/>
                </a:solidFill>
              </a:ln>
              <a:effectLst/>
            </c:spPr>
            <c:extLst>
              <c:ext xmlns:c16="http://schemas.microsoft.com/office/drawing/2014/chart" uri="{C3380CC4-5D6E-409C-BE32-E72D297353CC}">
                <c16:uniqueId val="{00000001-1DA9-434B-AFDB-65D4AC81AD3F}"/>
              </c:ext>
            </c:extLst>
          </c:dPt>
          <c:dPt>
            <c:idx val="1"/>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03-1DA9-434B-AFDB-65D4AC81AD3F}"/>
              </c:ext>
            </c:extLst>
          </c:dPt>
          <c:cat>
            <c:strRef>
              <c:f>Sheet1!$A$2:$A$3</c:f>
              <c:strCache>
                <c:ptCount val="2"/>
                <c:pt idx="0">
                  <c:v>1st Qtr</c:v>
                </c:pt>
                <c:pt idx="1">
                  <c:v>2nd Qtr</c:v>
                </c:pt>
              </c:strCache>
            </c:strRef>
          </c:cat>
          <c:val>
            <c:numRef>
              <c:f>Sheet1!$B$2:$B$3</c:f>
              <c:numCache>
                <c:formatCode>General</c:formatCode>
                <c:ptCount val="2"/>
                <c:pt idx="0">
                  <c:v>51</c:v>
                </c:pt>
                <c:pt idx="1">
                  <c:v>49</c:v>
                </c:pt>
              </c:numCache>
            </c:numRef>
          </c:val>
          <c:extLst>
            <c:ext xmlns:c16="http://schemas.microsoft.com/office/drawing/2014/chart" uri="{C3380CC4-5D6E-409C-BE32-E72D297353CC}">
              <c16:uniqueId val="{00000004-1DA9-434B-AFDB-65D4AC81AD3F}"/>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Strongly agree</c:v>
                </c:pt>
              </c:strCache>
            </c:strRef>
          </c:tx>
          <c:spPr>
            <a:solidFill>
              <a:schemeClr val="tx1"/>
            </a:solidFill>
            <a:ln w="19050">
              <a:noFill/>
            </a:ln>
            <a:effectLst/>
          </c:spPr>
          <c:invertIfNegative val="0"/>
          <c:dLbls>
            <c:spPr>
              <a:noFill/>
              <a:ln>
                <a:noFill/>
              </a:ln>
              <a:effectLst/>
            </c:spPr>
            <c:txPr>
              <a:bodyPr rot="0" spcFirstLastPara="1" vertOverflow="ellipsis" vert="horz" wrap="square" anchor="ctr" anchorCtr="1"/>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Jewishness has felt especially important as a way to deal with grief, sadness, and other emotional difficulties during the pandemic.</c:v>
                </c:pt>
                <c:pt idx="1">
                  <c:v>The pandemic has made it feel more important to live by my Jewish values in the future.</c:v>
                </c:pt>
                <c:pt idx="2">
                  <c:v>The pandemic has made it feel more important to connect to the religious or spiritual aspects of being Jewish.</c:v>
                </c:pt>
                <c:pt idx="3">
                  <c:v>Virtual and online activities have shown me it's possible to participate in Jewish events with other organizations and in other places that I wouldn't have considered before.</c:v>
                </c:pt>
                <c:pt idx="4">
                  <c:v>Virtual and online activities have shown me that I don't have to physically go anywhere to engage with Jewish life.</c:v>
                </c:pt>
                <c:pt idx="5">
                  <c:v>During the pandemic, I've turned to Jewish holidays and rituals as a source of meaning and a way to mark time.</c:v>
                </c:pt>
                <c:pt idx="6">
                  <c:v>The pandemic has made it feel more important to bring Jewish practices into my home.</c:v>
                </c:pt>
                <c:pt idx="7">
                  <c:v>The pandemic has empowered me to find my own ways of being Jewish.</c:v>
                </c:pt>
                <c:pt idx="8">
                  <c:v>The pandemic has made it feel more important to connect to God.</c:v>
                </c:pt>
                <c:pt idx="9">
                  <c:v>The loneliness of the last few months has made me think of being Jewish as a way to connect with people.</c:v>
                </c:pt>
                <c:pt idx="10">
                  <c:v>Virtual and online activities have made it clear that nothing is quite the same as physically being present at my synagogue or other Jewish events.</c:v>
                </c:pt>
                <c:pt idx="11">
                  <c:v>The pandemic has made it clear to me that Jewishness just isn't very relevant to my life right now.</c:v>
                </c:pt>
              </c:strCache>
            </c:strRef>
          </c:cat>
          <c:val>
            <c:numRef>
              <c:f>Sheet1!$B$2:$B$13</c:f>
              <c:numCache>
                <c:formatCode>General</c:formatCode>
                <c:ptCount val="12"/>
                <c:pt idx="0">
                  <c:v>36</c:v>
                </c:pt>
                <c:pt idx="1">
                  <c:v>35</c:v>
                </c:pt>
                <c:pt idx="2">
                  <c:v>35</c:v>
                </c:pt>
                <c:pt idx="3">
                  <c:v>32</c:v>
                </c:pt>
                <c:pt idx="4">
                  <c:v>36</c:v>
                </c:pt>
                <c:pt idx="5">
                  <c:v>33</c:v>
                </c:pt>
                <c:pt idx="6">
                  <c:v>32</c:v>
                </c:pt>
                <c:pt idx="7">
                  <c:v>32</c:v>
                </c:pt>
                <c:pt idx="8">
                  <c:v>36</c:v>
                </c:pt>
                <c:pt idx="9">
                  <c:v>34</c:v>
                </c:pt>
                <c:pt idx="10">
                  <c:v>34</c:v>
                </c:pt>
                <c:pt idx="11">
                  <c:v>20</c:v>
                </c:pt>
              </c:numCache>
            </c:numRef>
          </c:val>
          <c:extLst>
            <c:ext xmlns:c16="http://schemas.microsoft.com/office/drawing/2014/chart" uri="{C3380CC4-5D6E-409C-BE32-E72D297353CC}">
              <c16:uniqueId val="{00000000-42D3-42D0-80B6-90C432E895E6}"/>
            </c:ext>
          </c:extLst>
        </c:ser>
        <c:ser>
          <c:idx val="1"/>
          <c:order val="1"/>
          <c:tx>
            <c:strRef>
              <c:f>Sheet1!$C$1</c:f>
              <c:strCache>
                <c:ptCount val="1"/>
                <c:pt idx="0">
                  <c:v>Somewhat agree</c:v>
                </c:pt>
              </c:strCache>
            </c:strRef>
          </c:tx>
          <c:spPr>
            <a:solidFill>
              <a:schemeClr val="bg2"/>
            </a:solidFill>
            <a:ln w="19050">
              <a:noFill/>
            </a:ln>
            <a:effectLst/>
          </c:spPr>
          <c:invertIfNegative val="0"/>
          <c:cat>
            <c:strRef>
              <c:f>Sheet1!$A$2:$A$13</c:f>
              <c:strCache>
                <c:ptCount val="12"/>
                <c:pt idx="0">
                  <c:v>Jewishness has felt especially important as a way to deal with grief, sadness, and other emotional difficulties during the pandemic.</c:v>
                </c:pt>
                <c:pt idx="1">
                  <c:v>The pandemic has made it feel more important to live by my Jewish values in the future.</c:v>
                </c:pt>
                <c:pt idx="2">
                  <c:v>The pandemic has made it feel more important to connect to the religious or spiritual aspects of being Jewish.</c:v>
                </c:pt>
                <c:pt idx="3">
                  <c:v>Virtual and online activities have shown me it's possible to participate in Jewish events with other organizations and in other places that I wouldn't have considered before.</c:v>
                </c:pt>
                <c:pt idx="4">
                  <c:v>Virtual and online activities have shown me that I don't have to physically go anywhere to engage with Jewish life.</c:v>
                </c:pt>
                <c:pt idx="5">
                  <c:v>During the pandemic, I've turned to Jewish holidays and rituals as a source of meaning and a way to mark time.</c:v>
                </c:pt>
                <c:pt idx="6">
                  <c:v>The pandemic has made it feel more important to bring Jewish practices into my home.</c:v>
                </c:pt>
                <c:pt idx="7">
                  <c:v>The pandemic has empowered me to find my own ways of being Jewish.</c:v>
                </c:pt>
                <c:pt idx="8">
                  <c:v>The pandemic has made it feel more important to connect to God.</c:v>
                </c:pt>
                <c:pt idx="9">
                  <c:v>The loneliness of the last few months has made me think of being Jewish as a way to connect with people.</c:v>
                </c:pt>
                <c:pt idx="10">
                  <c:v>Virtual and online activities have made it clear that nothing is quite the same as physically being present at my synagogue or other Jewish events.</c:v>
                </c:pt>
                <c:pt idx="11">
                  <c:v>The pandemic has made it clear to me that Jewishness just isn't very relevant to my life right now.</c:v>
                </c:pt>
              </c:strCache>
            </c:strRef>
          </c:cat>
          <c:val>
            <c:numRef>
              <c:f>Sheet1!$C$2:$C$13</c:f>
              <c:numCache>
                <c:formatCode>General</c:formatCode>
                <c:ptCount val="12"/>
                <c:pt idx="0">
                  <c:v>49</c:v>
                </c:pt>
                <c:pt idx="1">
                  <c:v>49</c:v>
                </c:pt>
                <c:pt idx="2">
                  <c:v>47</c:v>
                </c:pt>
                <c:pt idx="3">
                  <c:v>49</c:v>
                </c:pt>
                <c:pt idx="4">
                  <c:v>44</c:v>
                </c:pt>
                <c:pt idx="5">
                  <c:v>47</c:v>
                </c:pt>
                <c:pt idx="6">
                  <c:v>48</c:v>
                </c:pt>
                <c:pt idx="7">
                  <c:v>48</c:v>
                </c:pt>
                <c:pt idx="8">
                  <c:v>43</c:v>
                </c:pt>
                <c:pt idx="9">
                  <c:v>43</c:v>
                </c:pt>
                <c:pt idx="10">
                  <c:v>40</c:v>
                </c:pt>
                <c:pt idx="11">
                  <c:v>29</c:v>
                </c:pt>
              </c:numCache>
            </c:numRef>
          </c:val>
          <c:extLst>
            <c:ext xmlns:c16="http://schemas.microsoft.com/office/drawing/2014/chart" uri="{C3380CC4-5D6E-409C-BE32-E72D297353CC}">
              <c16:uniqueId val="{00000005-42D3-42D0-80B6-90C432E895E6}"/>
            </c:ext>
          </c:extLst>
        </c:ser>
        <c:ser>
          <c:idx val="2"/>
          <c:order val="2"/>
          <c:tx>
            <c:strRef>
              <c:f>Sheet1!$D$1</c:f>
              <c:strCache>
                <c:ptCount val="1"/>
                <c:pt idx="0">
                  <c:v>Total agree</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Jewishness has felt especially important as a way to deal with grief, sadness, and other emotional difficulties during the pandemic.</c:v>
                </c:pt>
                <c:pt idx="1">
                  <c:v>The pandemic has made it feel more important to live by my Jewish values in the future.</c:v>
                </c:pt>
                <c:pt idx="2">
                  <c:v>The pandemic has made it feel more important to connect to the religious or spiritual aspects of being Jewish.</c:v>
                </c:pt>
                <c:pt idx="3">
                  <c:v>Virtual and online activities have shown me it's possible to participate in Jewish events with other organizations and in other places that I wouldn't have considered before.</c:v>
                </c:pt>
                <c:pt idx="4">
                  <c:v>Virtual and online activities have shown me that I don't have to physically go anywhere to engage with Jewish life.</c:v>
                </c:pt>
                <c:pt idx="5">
                  <c:v>During the pandemic, I've turned to Jewish holidays and rituals as a source of meaning and a way to mark time.</c:v>
                </c:pt>
                <c:pt idx="6">
                  <c:v>The pandemic has made it feel more important to bring Jewish practices into my home.</c:v>
                </c:pt>
                <c:pt idx="7">
                  <c:v>The pandemic has empowered me to find my own ways of being Jewish.</c:v>
                </c:pt>
                <c:pt idx="8">
                  <c:v>The pandemic has made it feel more important to connect to God.</c:v>
                </c:pt>
                <c:pt idx="9">
                  <c:v>The loneliness of the last few months has made me think of being Jewish as a way to connect with people.</c:v>
                </c:pt>
                <c:pt idx="10">
                  <c:v>Virtual and online activities have made it clear that nothing is quite the same as physically being present at my synagogue or other Jewish events.</c:v>
                </c:pt>
                <c:pt idx="11">
                  <c:v>The pandemic has made it clear to me that Jewishness just isn't very relevant to my life right now.</c:v>
                </c:pt>
              </c:strCache>
            </c:strRef>
          </c:cat>
          <c:val>
            <c:numRef>
              <c:f>Sheet1!$D$2:$D$13</c:f>
              <c:numCache>
                <c:formatCode>General</c:formatCode>
                <c:ptCount val="12"/>
                <c:pt idx="0">
                  <c:v>85</c:v>
                </c:pt>
                <c:pt idx="1">
                  <c:v>84</c:v>
                </c:pt>
                <c:pt idx="2">
                  <c:v>82</c:v>
                </c:pt>
                <c:pt idx="3">
                  <c:v>81</c:v>
                </c:pt>
                <c:pt idx="4">
                  <c:v>80</c:v>
                </c:pt>
                <c:pt idx="5">
                  <c:v>80</c:v>
                </c:pt>
                <c:pt idx="6">
                  <c:v>80</c:v>
                </c:pt>
                <c:pt idx="7">
                  <c:v>80</c:v>
                </c:pt>
                <c:pt idx="8">
                  <c:v>79</c:v>
                </c:pt>
                <c:pt idx="9">
                  <c:v>77</c:v>
                </c:pt>
                <c:pt idx="10">
                  <c:v>74</c:v>
                </c:pt>
                <c:pt idx="11">
                  <c:v>49</c:v>
                </c:pt>
              </c:numCache>
            </c:numRef>
          </c:val>
          <c:extLst>
            <c:ext xmlns:c16="http://schemas.microsoft.com/office/drawing/2014/chart" uri="{C3380CC4-5D6E-409C-BE32-E72D297353CC}">
              <c16:uniqueId val="{00000002-1A36-44B7-8676-181AD5F256AF}"/>
            </c:ext>
          </c:extLst>
        </c:ser>
        <c:dLbls>
          <c:showLegendKey val="0"/>
          <c:showVal val="0"/>
          <c:showCatName val="0"/>
          <c:showSerName val="0"/>
          <c:showPercent val="0"/>
          <c:showBubbleSize val="0"/>
        </c:dLbls>
        <c:gapWidth val="60"/>
        <c:overlap val="100"/>
        <c:axId val="65488768"/>
        <c:axId val="65490304"/>
      </c:barChart>
      <c:catAx>
        <c:axId val="6548876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1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65490304"/>
        <c:crosses val="autoZero"/>
        <c:auto val="1"/>
        <c:lblAlgn val="ctr"/>
        <c:lblOffset val="100"/>
        <c:noMultiLvlLbl val="0"/>
      </c:catAx>
      <c:valAx>
        <c:axId val="65490304"/>
        <c:scaling>
          <c:orientation val="minMax"/>
          <c:max val="90"/>
        </c:scaling>
        <c:delete val="1"/>
        <c:axPos val="t"/>
        <c:numFmt formatCode="General" sourceLinked="1"/>
        <c:majorTickMark val="out"/>
        <c:minorTickMark val="none"/>
        <c:tickLblPos val="nextTo"/>
        <c:crossAx val="654887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808645082386611"/>
          <c:y val="2.9595807599501093E-2"/>
          <c:w val="0.79001676435473878"/>
          <c:h val="0.82613257884624502"/>
        </c:manualLayout>
      </c:layout>
      <c:barChart>
        <c:barDir val="col"/>
        <c:grouping val="stacked"/>
        <c:varyColors val="0"/>
        <c:ser>
          <c:idx val="0"/>
          <c:order val="0"/>
          <c:tx>
            <c:strRef>
              <c:f>Sheet1!$B$1</c:f>
              <c:strCache>
                <c:ptCount val="1"/>
                <c:pt idx="0">
                  <c:v>More connected</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Sheet1!$B$2:$B$5</c:f>
              <c:numCache>
                <c:formatCode>General</c:formatCode>
                <c:ptCount val="4"/>
                <c:pt idx="0">
                  <c:v>24</c:v>
                </c:pt>
                <c:pt idx="1">
                  <c:v>44</c:v>
                </c:pt>
                <c:pt idx="2">
                  <c:v>22</c:v>
                </c:pt>
                <c:pt idx="3">
                  <c:v>14</c:v>
                </c:pt>
              </c:numCache>
            </c:numRef>
          </c:val>
          <c:extLst>
            <c:ext xmlns:c16="http://schemas.microsoft.com/office/drawing/2014/chart" uri="{C3380CC4-5D6E-409C-BE32-E72D297353CC}">
              <c16:uniqueId val="{00000000-A543-4554-8B9A-FF5F331703AD}"/>
            </c:ext>
          </c:extLst>
        </c:ser>
        <c:ser>
          <c:idx val="1"/>
          <c:order val="1"/>
          <c:tx>
            <c:strRef>
              <c:f>Sheet1!$C$1</c:f>
              <c:strCache>
                <c:ptCount val="1"/>
                <c:pt idx="0">
                  <c:v>Somewhat more connected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Sheet1!$C$2:$C$5</c:f>
            </c:numRef>
          </c:val>
          <c:extLst>
            <c:ext xmlns:c16="http://schemas.microsoft.com/office/drawing/2014/chart" uri="{C3380CC4-5D6E-409C-BE32-E72D297353CC}">
              <c16:uniqueId val="{00000002-A543-4554-8B9A-FF5F331703AD}"/>
            </c:ext>
          </c:extLst>
        </c:ser>
        <c:ser>
          <c:idx val="2"/>
          <c:order val="2"/>
          <c:tx>
            <c:strRef>
              <c:f>Sheet1!$D$1</c:f>
              <c:strCache>
                <c:ptCount val="1"/>
                <c:pt idx="0">
                  <c:v>Neither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Sheet1!$D$2:$D$5</c:f>
              <c:numCache>
                <c:formatCode>General</c:formatCode>
                <c:ptCount val="4"/>
                <c:pt idx="0">
                  <c:v>48</c:v>
                </c:pt>
                <c:pt idx="1">
                  <c:v>24</c:v>
                </c:pt>
                <c:pt idx="2">
                  <c:v>39</c:v>
                </c:pt>
                <c:pt idx="3">
                  <c:v>65</c:v>
                </c:pt>
              </c:numCache>
            </c:numRef>
          </c:val>
          <c:extLst>
            <c:ext xmlns:c16="http://schemas.microsoft.com/office/drawing/2014/chart" uri="{C3380CC4-5D6E-409C-BE32-E72D297353CC}">
              <c16:uniqueId val="{00000003-A543-4554-8B9A-FF5F331703AD}"/>
            </c:ext>
          </c:extLst>
        </c:ser>
        <c:ser>
          <c:idx val="3"/>
          <c:order val="3"/>
          <c:tx>
            <c:strRef>
              <c:f>Sheet1!$E$1</c:f>
              <c:strCache>
                <c:ptCount val="1"/>
                <c:pt idx="0">
                  <c:v>Somewhat less connected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Sheet1!$E$2:$E$5</c:f>
            </c:numRef>
          </c:val>
          <c:extLst>
            <c:ext xmlns:c16="http://schemas.microsoft.com/office/drawing/2014/chart" uri="{C3380CC4-5D6E-409C-BE32-E72D297353CC}">
              <c16:uniqueId val="{00000000-3948-4B47-A35E-F695072005E2}"/>
            </c:ext>
          </c:extLst>
        </c:ser>
        <c:ser>
          <c:idx val="4"/>
          <c:order val="4"/>
          <c:tx>
            <c:strRef>
              <c:f>Sheet1!$F$1</c:f>
              <c:strCache>
                <c:ptCount val="1"/>
                <c:pt idx="0">
                  <c:v>Less connected</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Sheet1!$F$2:$F$5</c:f>
              <c:numCache>
                <c:formatCode>General</c:formatCode>
                <c:ptCount val="4"/>
                <c:pt idx="0">
                  <c:v>28</c:v>
                </c:pt>
                <c:pt idx="1">
                  <c:v>32</c:v>
                </c:pt>
                <c:pt idx="2">
                  <c:v>39</c:v>
                </c:pt>
                <c:pt idx="3">
                  <c:v>21</c:v>
                </c:pt>
              </c:numCache>
            </c:numRef>
          </c:val>
          <c:extLst>
            <c:ext xmlns:c16="http://schemas.microsoft.com/office/drawing/2014/chart" uri="{C3380CC4-5D6E-409C-BE32-E72D297353CC}">
              <c16:uniqueId val="{00000001-AF68-4490-85B7-2D410E0E2E53}"/>
            </c:ext>
          </c:extLst>
        </c:ser>
        <c:dLbls>
          <c:showLegendKey val="0"/>
          <c:showVal val="0"/>
          <c:showCatName val="0"/>
          <c:showSerName val="0"/>
          <c:showPercent val="0"/>
          <c:showBubbleSize val="0"/>
        </c:dLbls>
        <c:gapWidth val="75"/>
        <c:overlap val="100"/>
        <c:axId val="167911808"/>
        <c:axId val="168256256"/>
      </c:barChart>
      <c:catAx>
        <c:axId val="16791180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68256256"/>
        <c:crosses val="autoZero"/>
        <c:auto val="1"/>
        <c:lblAlgn val="ctr"/>
        <c:lblOffset val="100"/>
        <c:noMultiLvlLbl val="0"/>
      </c:catAx>
      <c:valAx>
        <c:axId val="168256256"/>
        <c:scaling>
          <c:orientation val="minMax"/>
          <c:max val="100"/>
        </c:scaling>
        <c:delete val="1"/>
        <c:axPos val="l"/>
        <c:numFmt formatCode="General" sourceLinked="1"/>
        <c:majorTickMark val="none"/>
        <c:minorTickMark val="none"/>
        <c:tickLblPos val="nextTo"/>
        <c:crossAx val="167911808"/>
        <c:crosses val="autoZero"/>
        <c:crossBetween val="between"/>
      </c:valAx>
      <c:spPr>
        <a:noFill/>
        <a:ln>
          <a:noFill/>
        </a:ln>
        <a:effectLst/>
      </c:spPr>
    </c:plotArea>
    <c:legend>
      <c:legendPos val="l"/>
      <c:layout>
        <c:manualLayout>
          <c:xMode val="edge"/>
          <c:yMode val="edge"/>
          <c:x val="0"/>
          <c:y val="0.16823426456540316"/>
          <c:w val="0.22197706888365717"/>
          <c:h val="0.3467145141622490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808645082386611"/>
          <c:y val="2.9595807599501093E-2"/>
          <c:w val="0.79001676435473878"/>
          <c:h val="0.82613257884624502"/>
        </c:manualLayout>
      </c:layout>
      <c:barChart>
        <c:barDir val="col"/>
        <c:grouping val="stacked"/>
        <c:varyColors val="0"/>
        <c:ser>
          <c:idx val="0"/>
          <c:order val="0"/>
          <c:tx>
            <c:strRef>
              <c:f>Sheet1!$B$1</c:f>
              <c:strCache>
                <c:ptCount val="1"/>
                <c:pt idx="0">
                  <c:v>More important</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Sheet1!$B$2:$B$5</c:f>
              <c:numCache>
                <c:formatCode>General</c:formatCode>
                <c:ptCount val="4"/>
                <c:pt idx="0">
                  <c:v>32</c:v>
                </c:pt>
                <c:pt idx="1">
                  <c:v>52</c:v>
                </c:pt>
                <c:pt idx="2">
                  <c:v>34</c:v>
                </c:pt>
                <c:pt idx="3">
                  <c:v>21</c:v>
                </c:pt>
              </c:numCache>
            </c:numRef>
          </c:val>
          <c:extLst>
            <c:ext xmlns:c16="http://schemas.microsoft.com/office/drawing/2014/chart" uri="{C3380CC4-5D6E-409C-BE32-E72D297353CC}">
              <c16:uniqueId val="{00000000-A543-4554-8B9A-FF5F331703AD}"/>
            </c:ext>
          </c:extLst>
        </c:ser>
        <c:ser>
          <c:idx val="1"/>
          <c:order val="1"/>
          <c:tx>
            <c:strRef>
              <c:f>Sheet1!$C$1</c:f>
              <c:strCache>
                <c:ptCount val="1"/>
                <c:pt idx="0">
                  <c:v>Somewhat more important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Sheet1!$C$2:$C$5</c:f>
            </c:numRef>
          </c:val>
          <c:extLst>
            <c:ext xmlns:c16="http://schemas.microsoft.com/office/drawing/2014/chart" uri="{C3380CC4-5D6E-409C-BE32-E72D297353CC}">
              <c16:uniqueId val="{00000002-A543-4554-8B9A-FF5F331703AD}"/>
            </c:ext>
          </c:extLst>
        </c:ser>
        <c:ser>
          <c:idx val="2"/>
          <c:order val="2"/>
          <c:tx>
            <c:strRef>
              <c:f>Sheet1!$D$1</c:f>
              <c:strCache>
                <c:ptCount val="1"/>
                <c:pt idx="0">
                  <c:v>Neither</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Sheet1!$D$2:$D$5</c:f>
              <c:numCache>
                <c:formatCode>General</c:formatCode>
                <c:ptCount val="4"/>
                <c:pt idx="0">
                  <c:v>56</c:v>
                </c:pt>
                <c:pt idx="1">
                  <c:v>29</c:v>
                </c:pt>
                <c:pt idx="2">
                  <c:v>50</c:v>
                </c:pt>
                <c:pt idx="3">
                  <c:v>73</c:v>
                </c:pt>
              </c:numCache>
            </c:numRef>
          </c:val>
          <c:extLst>
            <c:ext xmlns:c16="http://schemas.microsoft.com/office/drawing/2014/chart" uri="{C3380CC4-5D6E-409C-BE32-E72D297353CC}">
              <c16:uniqueId val="{00000003-A543-4554-8B9A-FF5F331703AD}"/>
            </c:ext>
          </c:extLst>
        </c:ser>
        <c:ser>
          <c:idx val="3"/>
          <c:order val="3"/>
          <c:tx>
            <c:strRef>
              <c:f>Sheet1!$E$1</c:f>
              <c:strCache>
                <c:ptCount val="1"/>
                <c:pt idx="0">
                  <c:v>Somewhat less important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Sheet1!$E$2:$E$5</c:f>
            </c:numRef>
          </c:val>
          <c:extLst>
            <c:ext xmlns:c16="http://schemas.microsoft.com/office/drawing/2014/chart" uri="{C3380CC4-5D6E-409C-BE32-E72D297353CC}">
              <c16:uniqueId val="{00000000-3948-4B47-A35E-F695072005E2}"/>
            </c:ext>
          </c:extLst>
        </c:ser>
        <c:ser>
          <c:idx val="4"/>
          <c:order val="4"/>
          <c:tx>
            <c:strRef>
              <c:f>Sheet1!$F$1</c:f>
              <c:strCache>
                <c:ptCount val="1"/>
                <c:pt idx="0">
                  <c:v>Less important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c:v>
                </c:pt>
                <c:pt idx="1">
                  <c:v>Children 
Under 18</c:v>
                </c:pt>
                <c:pt idx="2">
                  <c:v>18-40, 
No Children</c:v>
                </c:pt>
                <c:pt idx="3">
                  <c:v>40+, No Children 
Under 18</c:v>
                </c:pt>
              </c:strCache>
            </c:strRef>
          </c:cat>
          <c:val>
            <c:numRef>
              <c:f>Sheet1!$F$2:$F$5</c:f>
              <c:numCache>
                <c:formatCode>General</c:formatCode>
                <c:ptCount val="4"/>
                <c:pt idx="0">
                  <c:v>12</c:v>
                </c:pt>
                <c:pt idx="1">
                  <c:v>19</c:v>
                </c:pt>
                <c:pt idx="2">
                  <c:v>16</c:v>
                </c:pt>
                <c:pt idx="3">
                  <c:v>6</c:v>
                </c:pt>
              </c:numCache>
            </c:numRef>
          </c:val>
          <c:extLst>
            <c:ext xmlns:c16="http://schemas.microsoft.com/office/drawing/2014/chart" uri="{C3380CC4-5D6E-409C-BE32-E72D297353CC}">
              <c16:uniqueId val="{00000001-3948-4B47-A35E-F695072005E2}"/>
            </c:ext>
          </c:extLst>
        </c:ser>
        <c:dLbls>
          <c:showLegendKey val="0"/>
          <c:showVal val="0"/>
          <c:showCatName val="0"/>
          <c:showSerName val="0"/>
          <c:showPercent val="0"/>
          <c:showBubbleSize val="0"/>
        </c:dLbls>
        <c:gapWidth val="75"/>
        <c:overlap val="100"/>
        <c:axId val="167911808"/>
        <c:axId val="168256256"/>
      </c:barChart>
      <c:catAx>
        <c:axId val="167911808"/>
        <c:scaling>
          <c:orientation val="minMax"/>
        </c:scaling>
        <c:delete val="0"/>
        <c:axPos val="b"/>
        <c:numFmt formatCode="General" sourceLinked="1"/>
        <c:majorTickMark val="none"/>
        <c:minorTickMark val="none"/>
        <c:tickLblPos val="nextTo"/>
        <c:spPr>
          <a:noFill/>
          <a:ln w="9525" cap="flat" cmpd="sng" algn="ctr">
            <a:solidFill>
              <a:schemeClr val="bg1">
                <a:lumMod val="6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68256256"/>
        <c:crosses val="autoZero"/>
        <c:auto val="1"/>
        <c:lblAlgn val="ctr"/>
        <c:lblOffset val="100"/>
        <c:noMultiLvlLbl val="0"/>
      </c:catAx>
      <c:valAx>
        <c:axId val="168256256"/>
        <c:scaling>
          <c:orientation val="minMax"/>
          <c:max val="100"/>
        </c:scaling>
        <c:delete val="1"/>
        <c:axPos val="l"/>
        <c:numFmt formatCode="General" sourceLinked="1"/>
        <c:majorTickMark val="none"/>
        <c:minorTickMark val="none"/>
        <c:tickLblPos val="nextTo"/>
        <c:crossAx val="167911808"/>
        <c:crosses val="autoZero"/>
        <c:crossBetween val="between"/>
      </c:valAx>
      <c:spPr>
        <a:noFill/>
        <a:ln>
          <a:noFill/>
        </a:ln>
        <a:effectLst/>
      </c:spPr>
    </c:plotArea>
    <c:legend>
      <c:legendPos val="l"/>
      <c:layout>
        <c:manualLayout>
          <c:xMode val="edge"/>
          <c:yMode val="edge"/>
          <c:x val="0"/>
          <c:y val="0.16823426456540316"/>
          <c:w val="0.21032085227816349"/>
          <c:h val="0.3570020552612959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942329487936782"/>
          <c:y val="7.3740499978948437E-2"/>
          <c:w val="0.48599731580606176"/>
          <c:h val="0.89851510907497778"/>
        </c:manualLayout>
      </c:layout>
      <c:barChart>
        <c:barDir val="bar"/>
        <c:grouping val="stacked"/>
        <c:varyColors val="0"/>
        <c:ser>
          <c:idx val="0"/>
          <c:order val="0"/>
          <c:tx>
            <c:strRef>
              <c:f>Sheet1!$B$1</c:f>
              <c:strCache>
                <c:ptCount val="1"/>
                <c:pt idx="0">
                  <c:v>Strongly agree</c:v>
                </c:pt>
              </c:strCache>
            </c:strRef>
          </c:tx>
          <c:spPr>
            <a:solidFill>
              <a:schemeClr val="tx1"/>
            </a:solidFill>
            <a:ln w="19050">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Recently, it has felt especially important to connect with my Jewish identity in some way. </c:v>
                </c:pt>
                <c:pt idx="1">
                  <c:v>Jewish communities and organizations that I'm a part of have been sources of comfort during the pandemic.</c:v>
                </c:pt>
                <c:pt idx="2">
                  <c:v>I've turned to Jewish communities or organizations more than usual during the pandemic.</c:v>
                </c:pt>
                <c:pt idx="3">
                  <c:v>I've turned to new communities or organizations during the pandemic that I wasn't part of before.</c:v>
                </c:pt>
              </c:strCache>
            </c:strRef>
          </c:cat>
          <c:val>
            <c:numRef>
              <c:f>Sheet1!$B$2:$B$5</c:f>
              <c:numCache>
                <c:formatCode>General</c:formatCode>
                <c:ptCount val="4"/>
                <c:pt idx="0">
                  <c:v>24</c:v>
                </c:pt>
                <c:pt idx="1">
                  <c:v>21</c:v>
                </c:pt>
                <c:pt idx="2">
                  <c:v>17</c:v>
                </c:pt>
                <c:pt idx="3">
                  <c:v>14</c:v>
                </c:pt>
              </c:numCache>
            </c:numRef>
          </c:val>
          <c:extLst>
            <c:ext xmlns:c16="http://schemas.microsoft.com/office/drawing/2014/chart" uri="{C3380CC4-5D6E-409C-BE32-E72D297353CC}">
              <c16:uniqueId val="{00000000-4FBD-4FDF-9256-D6979142109B}"/>
            </c:ext>
          </c:extLst>
        </c:ser>
        <c:ser>
          <c:idx val="1"/>
          <c:order val="1"/>
          <c:tx>
            <c:strRef>
              <c:f>Sheet1!$C$1</c:f>
              <c:strCache>
                <c:ptCount val="1"/>
                <c:pt idx="0">
                  <c:v>Somewhat agree</c:v>
                </c:pt>
              </c:strCache>
            </c:strRef>
          </c:tx>
          <c:spPr>
            <a:solidFill>
              <a:schemeClr val="bg2"/>
            </a:solidFill>
            <a:ln w="19050">
              <a:noFill/>
            </a:ln>
            <a:effectLst/>
          </c:spPr>
          <c:invertIfNegative val="0"/>
          <c:cat>
            <c:strRef>
              <c:f>Sheet1!$A$2:$A$5</c:f>
              <c:strCache>
                <c:ptCount val="4"/>
                <c:pt idx="0">
                  <c:v>Recently, it has felt especially important to connect with my Jewish identity in some way. </c:v>
                </c:pt>
                <c:pt idx="1">
                  <c:v>Jewish communities and organizations that I'm a part of have been sources of comfort during the pandemic.</c:v>
                </c:pt>
                <c:pt idx="2">
                  <c:v>I've turned to Jewish communities or organizations more than usual during the pandemic.</c:v>
                </c:pt>
                <c:pt idx="3">
                  <c:v>I've turned to new communities or organizations during the pandemic that I wasn't part of before.</c:v>
                </c:pt>
              </c:strCache>
            </c:strRef>
          </c:cat>
          <c:val>
            <c:numRef>
              <c:f>Sheet1!$C$2:$C$5</c:f>
              <c:numCache>
                <c:formatCode>General</c:formatCode>
                <c:ptCount val="4"/>
                <c:pt idx="0">
                  <c:v>41</c:v>
                </c:pt>
                <c:pt idx="1">
                  <c:v>39</c:v>
                </c:pt>
                <c:pt idx="2">
                  <c:v>23</c:v>
                </c:pt>
                <c:pt idx="3">
                  <c:v>26</c:v>
                </c:pt>
              </c:numCache>
            </c:numRef>
          </c:val>
          <c:extLst>
            <c:ext xmlns:c16="http://schemas.microsoft.com/office/drawing/2014/chart" uri="{C3380CC4-5D6E-409C-BE32-E72D297353CC}">
              <c16:uniqueId val="{00000001-4FBD-4FDF-9256-D6979142109B}"/>
            </c:ext>
          </c:extLst>
        </c:ser>
        <c:ser>
          <c:idx val="2"/>
          <c:order val="2"/>
          <c:tx>
            <c:strRef>
              <c:f>Sheet1!$D$1</c:f>
              <c:strCache>
                <c:ptCount val="1"/>
                <c:pt idx="0">
                  <c:v>Total agree</c:v>
                </c:pt>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Recently, it has felt especially important to connect with my Jewish identity in some way. </c:v>
                </c:pt>
                <c:pt idx="1">
                  <c:v>Jewish communities and organizations that I'm a part of have been sources of comfort during the pandemic.</c:v>
                </c:pt>
                <c:pt idx="2">
                  <c:v>I've turned to Jewish communities or organizations more than usual during the pandemic.</c:v>
                </c:pt>
                <c:pt idx="3">
                  <c:v>I've turned to new communities or organizations during the pandemic that I wasn't part of before.</c:v>
                </c:pt>
              </c:strCache>
            </c:strRef>
          </c:cat>
          <c:val>
            <c:numRef>
              <c:f>Sheet1!$D$2:$D$5</c:f>
              <c:numCache>
                <c:formatCode>General</c:formatCode>
                <c:ptCount val="4"/>
                <c:pt idx="0">
                  <c:v>65</c:v>
                </c:pt>
                <c:pt idx="1">
                  <c:v>60</c:v>
                </c:pt>
                <c:pt idx="2">
                  <c:v>40</c:v>
                </c:pt>
                <c:pt idx="3">
                  <c:v>40</c:v>
                </c:pt>
              </c:numCache>
            </c:numRef>
          </c:val>
          <c:extLst>
            <c:ext xmlns:c16="http://schemas.microsoft.com/office/drawing/2014/chart" uri="{C3380CC4-5D6E-409C-BE32-E72D297353CC}">
              <c16:uniqueId val="{00000002-4FBD-4FDF-9256-D6979142109B}"/>
            </c:ext>
          </c:extLst>
        </c:ser>
        <c:ser>
          <c:idx val="3"/>
          <c:order val="3"/>
          <c:tx>
            <c:strRef>
              <c:f>Sheet1!$E$1</c:f>
              <c:strCache>
                <c:ptCount val="1"/>
                <c:pt idx="0">
                  <c:v>Column2</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Recently, it has felt especially important to connect with my Jewish identity in some way. </c:v>
                </c:pt>
                <c:pt idx="1">
                  <c:v>Jewish communities and organizations that I'm a part of have been sources of comfort during the pandemic.</c:v>
                </c:pt>
                <c:pt idx="2">
                  <c:v>I've turned to Jewish communities or organizations more than usual during the pandemic.</c:v>
                </c:pt>
                <c:pt idx="3">
                  <c:v>I've turned to new communities or organizations during the pandemic that I wasn't part of before.</c:v>
                </c:pt>
              </c:strCache>
            </c:strRef>
          </c:cat>
          <c:val>
            <c:numRef>
              <c:f>Sheet1!$E$2:$E$5</c:f>
              <c:numCache>
                <c:formatCode>General</c:formatCode>
                <c:ptCount val="4"/>
              </c:numCache>
            </c:numRef>
          </c:val>
          <c:extLst>
            <c:ext xmlns:c16="http://schemas.microsoft.com/office/drawing/2014/chart" uri="{C3380CC4-5D6E-409C-BE32-E72D297353CC}">
              <c16:uniqueId val="{00000003-4FBD-4FDF-9256-D6979142109B}"/>
            </c:ext>
          </c:extLst>
        </c:ser>
        <c:dLbls>
          <c:showLegendKey val="0"/>
          <c:showVal val="0"/>
          <c:showCatName val="0"/>
          <c:showSerName val="0"/>
          <c:showPercent val="0"/>
          <c:showBubbleSize val="0"/>
        </c:dLbls>
        <c:gapWidth val="60"/>
        <c:overlap val="10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70"/>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925784570646998E-2"/>
          <c:y val="0.10293539017449649"/>
          <c:w val="0.97614843085870595"/>
          <c:h val="0.81942637159995135"/>
        </c:manualLayout>
      </c:layout>
      <c:barChart>
        <c:barDir val="col"/>
        <c:grouping val="clustered"/>
        <c:varyColors val="0"/>
        <c:ser>
          <c:idx val="0"/>
          <c:order val="0"/>
          <c:tx>
            <c:strRef>
              <c:f>Sheet1!$B$1</c:f>
              <c:strCache>
                <c:ptCount val="1"/>
                <c:pt idx="0">
                  <c:v>Have done a new Jewish thing during the pandemic</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n-US"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Total</c:v>
                </c:pt>
                <c:pt idx="1">
                  <c:v>Male</c:v>
                </c:pt>
                <c:pt idx="2">
                  <c:v>Female</c:v>
                </c:pt>
                <c:pt idx="3">
                  <c:v>LGBTQ+</c:v>
                </c:pt>
                <c:pt idx="4">
                  <c:v>Identify as White</c:v>
                </c:pt>
                <c:pt idx="5">
                  <c:v>Identify as Something Other Than White</c:v>
                </c:pt>
                <c:pt idx="6">
                  <c:v>Interfaith Household</c:v>
                </c:pt>
                <c:pt idx="7">
                  <c:v>Children 
Under 18</c:v>
                </c:pt>
                <c:pt idx="8">
                  <c:v>18-40, 
No Children</c:v>
                </c:pt>
                <c:pt idx="9">
                  <c:v>40+, No Children 
Under 18</c:v>
                </c:pt>
              </c:strCache>
            </c:strRef>
          </c:cat>
          <c:val>
            <c:numRef>
              <c:f>Sheet1!$B$2:$B$11</c:f>
              <c:numCache>
                <c:formatCode>General</c:formatCode>
                <c:ptCount val="10"/>
                <c:pt idx="0">
                  <c:v>52</c:v>
                </c:pt>
                <c:pt idx="1">
                  <c:v>57</c:v>
                </c:pt>
                <c:pt idx="2">
                  <c:v>47</c:v>
                </c:pt>
                <c:pt idx="3">
                  <c:v>76</c:v>
                </c:pt>
                <c:pt idx="4">
                  <c:v>48</c:v>
                </c:pt>
                <c:pt idx="5">
                  <c:v>77</c:v>
                </c:pt>
                <c:pt idx="6">
                  <c:v>64</c:v>
                </c:pt>
                <c:pt idx="7">
                  <c:v>80</c:v>
                </c:pt>
                <c:pt idx="8">
                  <c:v>66</c:v>
                </c:pt>
                <c:pt idx="9">
                  <c:v>32</c:v>
                </c:pt>
              </c:numCache>
            </c:numRef>
          </c:val>
          <c:extLst>
            <c:ext xmlns:c16="http://schemas.microsoft.com/office/drawing/2014/chart" uri="{C3380CC4-5D6E-409C-BE32-E72D297353CC}">
              <c16:uniqueId val="{00000000-3679-402B-90FD-4DB38BB5A473}"/>
            </c:ext>
          </c:extLst>
        </c:ser>
        <c:dLbls>
          <c:showLegendKey val="0"/>
          <c:showVal val="0"/>
          <c:showCatName val="0"/>
          <c:showSerName val="0"/>
          <c:showPercent val="0"/>
          <c:showBubbleSize val="0"/>
        </c:dLbls>
        <c:gapWidth val="75"/>
        <c:axId val="1396977776"/>
        <c:axId val="1396978192"/>
      </c:barChart>
      <c:catAx>
        <c:axId val="1396977776"/>
        <c:scaling>
          <c:orientation val="minMax"/>
        </c:scaling>
        <c:delete val="0"/>
        <c:axPos val="b"/>
        <c:numFmt formatCode="General" sourceLinked="1"/>
        <c:majorTickMark val="none"/>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crossAx val="1396978192"/>
        <c:crosses val="autoZero"/>
        <c:auto val="1"/>
        <c:lblAlgn val="ctr"/>
        <c:lblOffset val="100"/>
        <c:noMultiLvlLbl val="0"/>
      </c:catAx>
      <c:valAx>
        <c:axId val="1396978192"/>
        <c:scaling>
          <c:orientation val="minMax"/>
          <c:max val="82"/>
        </c:scaling>
        <c:delete val="1"/>
        <c:axPos val="l"/>
        <c:numFmt formatCode="General" sourceLinked="1"/>
        <c:majorTickMark val="out"/>
        <c:minorTickMark val="none"/>
        <c:tickLblPos val="nextTo"/>
        <c:crossAx val="1396977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Column1</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Sheet1!$A$2:$A$21</c:f>
              <c:strCache>
                <c:ptCount val="11"/>
                <c:pt idx="0">
                  <c:v>Observed holidays</c:v>
                </c:pt>
                <c:pt idx="1">
                  <c:v>Did more reading/read new books</c:v>
                </c:pt>
                <c:pt idx="2">
                  <c:v>Used an online source/resource</c:v>
                </c:pt>
                <c:pt idx="3">
                  <c:v>Watched virtual services</c:v>
                </c:pt>
                <c:pt idx="4">
                  <c:v>Tried or cooked new foods</c:v>
                </c:pt>
                <c:pt idx="5">
                  <c:v>Connected with friends/family/
congregation in new ways</c:v>
                </c:pt>
                <c:pt idx="6">
                  <c:v>Participated in new events/activities</c:v>
                </c:pt>
                <c:pt idx="7">
                  <c:v>Practiced my faith in new ways</c:v>
                </c:pt>
                <c:pt idx="8">
                  <c:v>Volunteer work</c:v>
                </c:pt>
                <c:pt idx="9">
                  <c:v>Researched/learned more 
about Jewishness</c:v>
                </c:pt>
                <c:pt idx="10">
                  <c:v>Took a class</c:v>
                </c:pt>
              </c:strCache>
            </c:strRef>
          </c:cat>
          <c:val>
            <c:numRef>
              <c:f>Sheet1!$B$2:$B$21</c:f>
              <c:numCache>
                <c:formatCode>General</c:formatCode>
                <c:ptCount val="11"/>
                <c:pt idx="0">
                  <c:v>13</c:v>
                </c:pt>
                <c:pt idx="1">
                  <c:v>11</c:v>
                </c:pt>
                <c:pt idx="2">
                  <c:v>10</c:v>
                </c:pt>
                <c:pt idx="3">
                  <c:v>9</c:v>
                </c:pt>
                <c:pt idx="4">
                  <c:v>7</c:v>
                </c:pt>
                <c:pt idx="5">
                  <c:v>7</c:v>
                </c:pt>
                <c:pt idx="6">
                  <c:v>6</c:v>
                </c:pt>
                <c:pt idx="7">
                  <c:v>6</c:v>
                </c:pt>
                <c:pt idx="8">
                  <c:v>3</c:v>
                </c:pt>
                <c:pt idx="9">
                  <c:v>3</c:v>
                </c:pt>
                <c:pt idx="10">
                  <c:v>2</c:v>
                </c:pt>
              </c:numCache>
            </c:numRef>
          </c:val>
          <c:extLst>
            <c:ext xmlns:c16="http://schemas.microsoft.com/office/drawing/2014/chart" uri="{C3380CC4-5D6E-409C-BE32-E72D297353CC}">
              <c16:uniqueId val="{00000000-5837-44BE-98EF-95ADE589BCF7}"/>
            </c:ext>
          </c:extLst>
        </c:ser>
        <c:dLbls>
          <c:showLegendKey val="0"/>
          <c:showVal val="0"/>
          <c:showCatName val="0"/>
          <c:showSerName val="0"/>
          <c:showPercent val="0"/>
          <c:showBubbleSize val="0"/>
        </c:dLbls>
        <c:gapWidth val="60"/>
        <c:axId val="167911808"/>
        <c:axId val="168256256"/>
      </c:barChart>
      <c:catAx>
        <c:axId val="167911808"/>
        <c:scaling>
          <c:orientation val="maxMin"/>
        </c:scaling>
        <c:delete val="0"/>
        <c:axPos val="l"/>
        <c:numFmt formatCode="General" sourceLinked="1"/>
        <c:majorTickMark val="out"/>
        <c:minorTickMark val="none"/>
        <c:tickLblPos val="nextTo"/>
        <c:spPr>
          <a:noFill/>
          <a:ln w="9525" cap="flat" cmpd="sng" algn="ctr">
            <a:solidFill>
              <a:schemeClr val="bg1">
                <a:lumMod val="75000"/>
              </a:schemeClr>
            </a:solidFill>
            <a:round/>
          </a:ln>
          <a:effectLst/>
        </c:spPr>
        <c:txPr>
          <a:bodyPr rot="-60000000" spcFirstLastPara="1" vertOverflow="ellipsis" vert="horz" wrap="square" anchor="ctr" anchorCtr="1"/>
          <a:lstStyle/>
          <a:p>
            <a:pPr algn="r">
              <a:defRPr sz="1200" b="0" i="0" u="none" strike="noStrike" kern="1200" baseline="0">
                <a:solidFill>
                  <a:schemeClr val="tx2"/>
                </a:solidFill>
                <a:latin typeface="Arial" panose="020B0604020202020204" pitchFamily="34" charset="0"/>
                <a:ea typeface="+mn-ea"/>
                <a:cs typeface="Arial" panose="020B0604020202020204" pitchFamily="34" charset="0"/>
              </a:defRPr>
            </a:pPr>
            <a:endParaRPr lang="en-US"/>
          </a:p>
        </c:txPr>
        <c:crossAx val="168256256"/>
        <c:crosses val="autoZero"/>
        <c:auto val="1"/>
        <c:lblAlgn val="ctr"/>
        <c:lblOffset val="100"/>
        <c:noMultiLvlLbl val="0"/>
      </c:catAx>
      <c:valAx>
        <c:axId val="168256256"/>
        <c:scaling>
          <c:orientation val="minMax"/>
          <c:max val="15"/>
        </c:scaling>
        <c:delete val="1"/>
        <c:axPos val="t"/>
        <c:numFmt formatCode="General" sourceLinked="1"/>
        <c:majorTickMark val="out"/>
        <c:minorTickMark val="none"/>
        <c:tickLblPos val="nextTo"/>
        <c:crossAx val="1679118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2041643854463281E-2"/>
          <c:y val="1.9978803261125343E-2"/>
          <c:w val="0.93101192823893464"/>
          <c:h val="0.98002117676708989"/>
        </c:manualLayout>
      </c:layout>
      <c:scatterChart>
        <c:scatterStyle val="lineMarker"/>
        <c:varyColors val="0"/>
        <c:ser>
          <c:idx val="0"/>
          <c:order val="0"/>
          <c:tx>
            <c:strRef>
              <c:f>Sheet1!$C$1</c:f>
              <c:strCache>
                <c:ptCount val="1"/>
                <c:pt idx="0">
                  <c:v>Y-Values</c:v>
                </c:pt>
              </c:strCache>
            </c:strRef>
          </c:tx>
          <c:spPr>
            <a:ln w="142875" cap="flat">
              <a:solidFill>
                <a:srgbClr val="D9D9D9">
                  <a:alpha val="74118"/>
                </a:srgbClr>
              </a:solidFill>
              <a:bevel/>
            </a:ln>
            <a:effectLst/>
          </c:spPr>
          <c:marker>
            <c:symbol val="circle"/>
            <c:size val="11"/>
            <c:spPr>
              <a:solidFill>
                <a:schemeClr val="tx1"/>
              </a:solidFill>
              <a:ln w="9525">
                <a:noFill/>
              </a:ln>
              <a:effectLst/>
            </c:spPr>
          </c:marker>
          <c:dPt>
            <c:idx val="1"/>
            <c:marker>
              <c:symbol val="circle"/>
              <c:size val="11"/>
              <c:spPr>
                <a:solidFill>
                  <a:schemeClr val="bg2"/>
                </a:solidFill>
                <a:ln w="9525">
                  <a:noFill/>
                </a:ln>
                <a:effectLst/>
              </c:spPr>
            </c:marker>
            <c:bubble3D val="0"/>
            <c:extLst>
              <c:ext xmlns:c16="http://schemas.microsoft.com/office/drawing/2014/chart" uri="{C3380CC4-5D6E-409C-BE32-E72D297353CC}">
                <c16:uniqueId val="{00000001-5FCF-4DE7-9D12-ABBABEAE664C}"/>
              </c:ext>
            </c:extLst>
          </c:dPt>
          <c:dPt>
            <c:idx val="3"/>
            <c:marker>
              <c:symbol val="circle"/>
              <c:size val="11"/>
              <c:spPr>
                <a:solidFill>
                  <a:schemeClr val="tx1"/>
                </a:solidFill>
                <a:ln w="9525">
                  <a:noFill/>
                </a:ln>
                <a:effectLst/>
              </c:spPr>
            </c:marker>
            <c:bubble3D val="0"/>
            <c:extLst>
              <c:ext xmlns:c16="http://schemas.microsoft.com/office/drawing/2014/chart" uri="{C3380CC4-5D6E-409C-BE32-E72D297353CC}">
                <c16:uniqueId val="{00000002-5FCF-4DE7-9D12-ABBABEAE664C}"/>
              </c:ext>
            </c:extLst>
          </c:dPt>
          <c:dPt>
            <c:idx val="4"/>
            <c:marker>
              <c:symbol val="circle"/>
              <c:size val="11"/>
              <c:spPr>
                <a:solidFill>
                  <a:schemeClr val="bg2"/>
                </a:solidFill>
                <a:ln w="9525">
                  <a:noFill/>
                </a:ln>
                <a:effectLst/>
              </c:spPr>
            </c:marker>
            <c:bubble3D val="0"/>
            <c:extLst>
              <c:ext xmlns:c16="http://schemas.microsoft.com/office/drawing/2014/chart" uri="{C3380CC4-5D6E-409C-BE32-E72D297353CC}">
                <c16:uniqueId val="{00000003-5FCF-4DE7-9D12-ABBABEAE664C}"/>
              </c:ext>
            </c:extLst>
          </c:dPt>
          <c:dPt>
            <c:idx val="6"/>
            <c:marker>
              <c:symbol val="circle"/>
              <c:size val="11"/>
              <c:spPr>
                <a:solidFill>
                  <a:schemeClr val="tx1"/>
                </a:solidFill>
                <a:ln w="9525">
                  <a:noFill/>
                </a:ln>
                <a:effectLst/>
              </c:spPr>
            </c:marker>
            <c:bubble3D val="0"/>
            <c:extLst>
              <c:ext xmlns:c16="http://schemas.microsoft.com/office/drawing/2014/chart" uri="{C3380CC4-5D6E-409C-BE32-E72D297353CC}">
                <c16:uniqueId val="{00000004-5FCF-4DE7-9D12-ABBABEAE664C}"/>
              </c:ext>
            </c:extLst>
          </c:dPt>
          <c:dPt>
            <c:idx val="7"/>
            <c:marker>
              <c:symbol val="circle"/>
              <c:size val="11"/>
              <c:spPr>
                <a:solidFill>
                  <a:schemeClr val="bg2"/>
                </a:solidFill>
                <a:ln w="9525">
                  <a:noFill/>
                </a:ln>
                <a:effectLst/>
              </c:spPr>
            </c:marker>
            <c:bubble3D val="0"/>
            <c:extLst>
              <c:ext xmlns:c16="http://schemas.microsoft.com/office/drawing/2014/chart" uri="{C3380CC4-5D6E-409C-BE32-E72D297353CC}">
                <c16:uniqueId val="{00000005-5FCF-4DE7-9D12-ABBABEAE664C}"/>
              </c:ext>
            </c:extLst>
          </c:dPt>
          <c:dPt>
            <c:idx val="9"/>
            <c:marker>
              <c:symbol val="circle"/>
              <c:size val="11"/>
              <c:spPr>
                <a:solidFill>
                  <a:schemeClr val="tx1"/>
                </a:solidFill>
                <a:ln w="9525">
                  <a:noFill/>
                </a:ln>
                <a:effectLst/>
              </c:spPr>
            </c:marker>
            <c:bubble3D val="0"/>
            <c:extLst>
              <c:ext xmlns:c16="http://schemas.microsoft.com/office/drawing/2014/chart" uri="{C3380CC4-5D6E-409C-BE32-E72D297353CC}">
                <c16:uniqueId val="{00000006-5FCF-4DE7-9D12-ABBABEAE664C}"/>
              </c:ext>
            </c:extLst>
          </c:dPt>
          <c:dPt>
            <c:idx val="10"/>
            <c:marker>
              <c:symbol val="circle"/>
              <c:size val="11"/>
              <c:spPr>
                <a:solidFill>
                  <a:schemeClr val="bg2"/>
                </a:solidFill>
                <a:ln w="9525">
                  <a:noFill/>
                </a:ln>
                <a:effectLst/>
              </c:spPr>
            </c:marker>
            <c:bubble3D val="0"/>
            <c:extLst>
              <c:ext xmlns:c16="http://schemas.microsoft.com/office/drawing/2014/chart" uri="{C3380CC4-5D6E-409C-BE32-E72D297353CC}">
                <c16:uniqueId val="{00000007-5FCF-4DE7-9D12-ABBABEAE664C}"/>
              </c:ext>
            </c:extLst>
          </c:dPt>
          <c:dPt>
            <c:idx val="12"/>
            <c:marker>
              <c:symbol val="circle"/>
              <c:size val="11"/>
              <c:spPr>
                <a:solidFill>
                  <a:schemeClr val="tx1"/>
                </a:solidFill>
                <a:ln w="9525">
                  <a:noFill/>
                </a:ln>
                <a:effectLst/>
              </c:spPr>
            </c:marker>
            <c:bubble3D val="0"/>
            <c:extLst>
              <c:ext xmlns:c16="http://schemas.microsoft.com/office/drawing/2014/chart" uri="{C3380CC4-5D6E-409C-BE32-E72D297353CC}">
                <c16:uniqueId val="{00000008-5FCF-4DE7-9D12-ABBABEAE664C}"/>
              </c:ext>
            </c:extLst>
          </c:dPt>
          <c:dPt>
            <c:idx val="13"/>
            <c:marker>
              <c:symbol val="circle"/>
              <c:size val="11"/>
              <c:spPr>
                <a:solidFill>
                  <a:schemeClr val="bg2"/>
                </a:solidFill>
                <a:ln w="9525">
                  <a:noFill/>
                </a:ln>
                <a:effectLst/>
              </c:spPr>
            </c:marker>
            <c:bubble3D val="0"/>
            <c:extLst>
              <c:ext xmlns:c16="http://schemas.microsoft.com/office/drawing/2014/chart" uri="{C3380CC4-5D6E-409C-BE32-E72D297353CC}">
                <c16:uniqueId val="{00000009-5FCF-4DE7-9D12-ABBABEAE664C}"/>
              </c:ext>
            </c:extLst>
          </c:dPt>
          <c:dPt>
            <c:idx val="16"/>
            <c:marker>
              <c:symbol val="circle"/>
              <c:size val="11"/>
              <c:spPr>
                <a:solidFill>
                  <a:schemeClr val="bg2"/>
                </a:solidFill>
                <a:ln w="9525">
                  <a:noFill/>
                </a:ln>
                <a:effectLst/>
              </c:spPr>
            </c:marker>
            <c:bubble3D val="0"/>
            <c:extLst>
              <c:ext xmlns:c16="http://schemas.microsoft.com/office/drawing/2014/chart" uri="{C3380CC4-5D6E-409C-BE32-E72D297353CC}">
                <c16:uniqueId val="{0000000B-5FCF-4DE7-9D12-ABBABEAE664C}"/>
              </c:ext>
            </c:extLst>
          </c:dPt>
          <c:dPt>
            <c:idx val="18"/>
            <c:marker>
              <c:symbol val="circle"/>
              <c:size val="11"/>
              <c:spPr>
                <a:solidFill>
                  <a:schemeClr val="tx1"/>
                </a:solidFill>
                <a:ln w="9525">
                  <a:noFill/>
                </a:ln>
                <a:effectLst/>
              </c:spPr>
            </c:marker>
            <c:bubble3D val="0"/>
            <c:extLst>
              <c:ext xmlns:c16="http://schemas.microsoft.com/office/drawing/2014/chart" uri="{C3380CC4-5D6E-409C-BE32-E72D297353CC}">
                <c16:uniqueId val="{0000000C-5FCF-4DE7-9D12-ABBABEAE664C}"/>
              </c:ext>
            </c:extLst>
          </c:dPt>
          <c:dPt>
            <c:idx val="19"/>
            <c:marker>
              <c:symbol val="circle"/>
              <c:size val="11"/>
              <c:spPr>
                <a:solidFill>
                  <a:schemeClr val="bg2"/>
                </a:solidFill>
                <a:ln w="9525">
                  <a:noFill/>
                </a:ln>
                <a:effectLst/>
              </c:spPr>
            </c:marker>
            <c:bubble3D val="0"/>
            <c:extLst>
              <c:ext xmlns:c16="http://schemas.microsoft.com/office/drawing/2014/chart" uri="{C3380CC4-5D6E-409C-BE32-E72D297353CC}">
                <c16:uniqueId val="{0000000D-5FCF-4DE7-9D12-ABBABEAE664C}"/>
              </c:ext>
            </c:extLst>
          </c:dPt>
          <c:dPt>
            <c:idx val="21"/>
            <c:marker>
              <c:symbol val="circle"/>
              <c:size val="11"/>
              <c:spPr>
                <a:solidFill>
                  <a:schemeClr val="tx1"/>
                </a:solidFill>
                <a:ln w="9525">
                  <a:noFill/>
                </a:ln>
                <a:effectLst/>
              </c:spPr>
            </c:marker>
            <c:bubble3D val="0"/>
            <c:extLst>
              <c:ext xmlns:c16="http://schemas.microsoft.com/office/drawing/2014/chart" uri="{C3380CC4-5D6E-409C-BE32-E72D297353CC}">
                <c16:uniqueId val="{0000000E-5FCF-4DE7-9D12-ABBABEAE664C}"/>
              </c:ext>
            </c:extLst>
          </c:dPt>
          <c:dPt>
            <c:idx val="22"/>
            <c:marker>
              <c:symbol val="circle"/>
              <c:size val="11"/>
              <c:spPr>
                <a:solidFill>
                  <a:schemeClr val="bg2"/>
                </a:solidFill>
                <a:ln w="9525">
                  <a:noFill/>
                </a:ln>
                <a:effectLst/>
              </c:spPr>
            </c:marker>
            <c:bubble3D val="0"/>
            <c:extLst>
              <c:ext xmlns:c16="http://schemas.microsoft.com/office/drawing/2014/chart" uri="{C3380CC4-5D6E-409C-BE32-E72D297353CC}">
                <c16:uniqueId val="{0000000F-5FCF-4DE7-9D12-ABBABEAE664C}"/>
              </c:ext>
            </c:extLst>
          </c:dPt>
          <c:dPt>
            <c:idx val="24"/>
            <c:marker>
              <c:symbol val="circle"/>
              <c:size val="11"/>
              <c:spPr>
                <a:solidFill>
                  <a:schemeClr val="tx1"/>
                </a:solidFill>
                <a:ln w="9525">
                  <a:noFill/>
                </a:ln>
                <a:effectLst/>
              </c:spPr>
            </c:marker>
            <c:bubble3D val="0"/>
            <c:extLst>
              <c:ext xmlns:c16="http://schemas.microsoft.com/office/drawing/2014/chart" uri="{C3380CC4-5D6E-409C-BE32-E72D297353CC}">
                <c16:uniqueId val="{0000001A-5571-487C-BC7B-067BB24856BE}"/>
              </c:ext>
            </c:extLst>
          </c:dPt>
          <c:dPt>
            <c:idx val="25"/>
            <c:marker>
              <c:symbol val="circle"/>
              <c:size val="11"/>
              <c:spPr>
                <a:solidFill>
                  <a:schemeClr val="bg2"/>
                </a:solidFill>
                <a:ln w="9525">
                  <a:noFill/>
                </a:ln>
                <a:effectLst/>
              </c:spPr>
            </c:marker>
            <c:bubble3D val="0"/>
            <c:extLst>
              <c:ext xmlns:c16="http://schemas.microsoft.com/office/drawing/2014/chart" uri="{C3380CC4-5D6E-409C-BE32-E72D297353CC}">
                <c16:uniqueId val="{0000001C-5571-487C-BC7B-067BB24856BE}"/>
              </c:ext>
            </c:extLst>
          </c:dPt>
          <c:dPt>
            <c:idx val="27"/>
            <c:marker>
              <c:symbol val="circle"/>
              <c:size val="11"/>
              <c:spPr>
                <a:solidFill>
                  <a:schemeClr val="tx1"/>
                </a:solidFill>
                <a:ln w="9525">
                  <a:noFill/>
                </a:ln>
                <a:effectLst/>
              </c:spPr>
            </c:marker>
            <c:bubble3D val="0"/>
            <c:extLst>
              <c:ext xmlns:c16="http://schemas.microsoft.com/office/drawing/2014/chart" uri="{C3380CC4-5D6E-409C-BE32-E72D297353CC}">
                <c16:uniqueId val="{0000001B-5571-487C-BC7B-067BB24856BE}"/>
              </c:ext>
            </c:extLst>
          </c:dPt>
          <c:dPt>
            <c:idx val="28"/>
            <c:marker>
              <c:symbol val="circle"/>
              <c:size val="11"/>
              <c:spPr>
                <a:solidFill>
                  <a:schemeClr val="bg2"/>
                </a:solidFill>
                <a:ln w="9525">
                  <a:noFill/>
                </a:ln>
                <a:effectLst/>
              </c:spPr>
            </c:marker>
            <c:bubble3D val="0"/>
            <c:extLst>
              <c:ext xmlns:c16="http://schemas.microsoft.com/office/drawing/2014/chart" uri="{C3380CC4-5D6E-409C-BE32-E72D297353CC}">
                <c16:uniqueId val="{00000011-175F-4437-9073-699F7C445705}"/>
              </c:ext>
            </c:extLst>
          </c:dPt>
          <c:dPt>
            <c:idx val="30"/>
            <c:marker>
              <c:symbol val="circle"/>
              <c:size val="11"/>
              <c:spPr>
                <a:solidFill>
                  <a:schemeClr val="tx1"/>
                </a:solidFill>
                <a:ln w="9525">
                  <a:noFill/>
                </a:ln>
                <a:effectLst/>
              </c:spPr>
            </c:marker>
            <c:bubble3D val="0"/>
            <c:extLst>
              <c:ext xmlns:c16="http://schemas.microsoft.com/office/drawing/2014/chart" uri="{C3380CC4-5D6E-409C-BE32-E72D297353CC}">
                <c16:uniqueId val="{00000010-5571-487C-BC7B-067BB24856BE}"/>
              </c:ext>
            </c:extLst>
          </c:dPt>
          <c:dPt>
            <c:idx val="31"/>
            <c:marker>
              <c:symbol val="circle"/>
              <c:size val="11"/>
              <c:spPr>
                <a:solidFill>
                  <a:schemeClr val="bg2"/>
                </a:solidFill>
                <a:ln w="9525">
                  <a:noFill/>
                </a:ln>
                <a:effectLst/>
              </c:spPr>
            </c:marker>
            <c:bubble3D val="0"/>
            <c:extLst>
              <c:ext xmlns:c16="http://schemas.microsoft.com/office/drawing/2014/chart" uri="{C3380CC4-5D6E-409C-BE32-E72D297353CC}">
                <c16:uniqueId val="{00000011-5571-487C-BC7B-067BB24856BE}"/>
              </c:ext>
            </c:extLst>
          </c:dPt>
          <c:dPt>
            <c:idx val="33"/>
            <c:marker>
              <c:symbol val="circle"/>
              <c:size val="11"/>
              <c:spPr>
                <a:solidFill>
                  <a:srgbClr val="08447B"/>
                </a:solidFill>
                <a:ln w="9525">
                  <a:noFill/>
                </a:ln>
                <a:effectLst/>
              </c:spPr>
            </c:marker>
            <c:bubble3D val="0"/>
            <c:extLst>
              <c:ext xmlns:c16="http://schemas.microsoft.com/office/drawing/2014/chart" uri="{C3380CC4-5D6E-409C-BE32-E72D297353CC}">
                <c16:uniqueId val="{00000012-5571-487C-BC7B-067BB24856BE}"/>
              </c:ext>
            </c:extLst>
          </c:dPt>
          <c:dPt>
            <c:idx val="34"/>
            <c:marker>
              <c:symbol val="circle"/>
              <c:size val="11"/>
              <c:spPr>
                <a:solidFill>
                  <a:schemeClr val="bg2"/>
                </a:solidFill>
                <a:ln w="9525">
                  <a:noFill/>
                </a:ln>
                <a:effectLst/>
              </c:spPr>
            </c:marker>
            <c:bubble3D val="0"/>
            <c:extLst>
              <c:ext xmlns:c16="http://schemas.microsoft.com/office/drawing/2014/chart" uri="{C3380CC4-5D6E-409C-BE32-E72D297353CC}">
                <c16:uniqueId val="{00000013-5571-487C-BC7B-067BB24856BE}"/>
              </c:ext>
            </c:extLst>
          </c:dPt>
          <c:dPt>
            <c:idx val="36"/>
            <c:marker>
              <c:symbol val="circle"/>
              <c:size val="11"/>
              <c:spPr>
                <a:solidFill>
                  <a:schemeClr val="tx1"/>
                </a:solidFill>
                <a:ln w="9525">
                  <a:noFill/>
                </a:ln>
                <a:effectLst/>
              </c:spPr>
            </c:marker>
            <c:bubble3D val="0"/>
            <c:extLst>
              <c:ext xmlns:c16="http://schemas.microsoft.com/office/drawing/2014/chart" uri="{C3380CC4-5D6E-409C-BE32-E72D297353CC}">
                <c16:uniqueId val="{00000017-5FCF-4DE7-9D12-ABBABEAE664C}"/>
              </c:ext>
            </c:extLst>
          </c:dPt>
          <c:dPt>
            <c:idx val="39"/>
            <c:marker>
              <c:symbol val="circle"/>
              <c:size val="11"/>
              <c:spPr>
                <a:solidFill>
                  <a:schemeClr val="tx1"/>
                </a:solidFill>
                <a:ln w="9525">
                  <a:noFill/>
                </a:ln>
                <a:effectLst/>
              </c:spPr>
            </c:marker>
            <c:bubble3D val="0"/>
            <c:extLst>
              <c:ext xmlns:c16="http://schemas.microsoft.com/office/drawing/2014/chart" uri="{C3380CC4-5D6E-409C-BE32-E72D297353CC}">
                <c16:uniqueId val="{00000018-5FCF-4DE7-9D12-ABBABEAE664C}"/>
              </c:ext>
            </c:extLst>
          </c:dPt>
          <c:dPt>
            <c:idx val="42"/>
            <c:marker>
              <c:symbol val="circle"/>
              <c:size val="11"/>
              <c:spPr>
                <a:solidFill>
                  <a:schemeClr val="tx1"/>
                </a:solidFill>
                <a:ln w="9525">
                  <a:noFill/>
                </a:ln>
                <a:effectLst/>
              </c:spPr>
            </c:marker>
            <c:bubble3D val="0"/>
            <c:extLst>
              <c:ext xmlns:c16="http://schemas.microsoft.com/office/drawing/2014/chart" uri="{C3380CC4-5D6E-409C-BE32-E72D297353CC}">
                <c16:uniqueId val="{00000019-5FCF-4DE7-9D12-ABBABEAE664C}"/>
              </c:ext>
            </c:extLst>
          </c:dPt>
          <c:dPt>
            <c:idx val="45"/>
            <c:marker>
              <c:symbol val="circle"/>
              <c:size val="11"/>
              <c:spPr>
                <a:solidFill>
                  <a:schemeClr val="tx1"/>
                </a:solidFill>
                <a:ln w="9525">
                  <a:noFill/>
                </a:ln>
                <a:effectLst/>
              </c:spPr>
            </c:marker>
            <c:bubble3D val="0"/>
            <c:extLst>
              <c:ext xmlns:c16="http://schemas.microsoft.com/office/drawing/2014/chart" uri="{C3380CC4-5D6E-409C-BE32-E72D297353CC}">
                <c16:uniqueId val="{0000001A-5FCF-4DE7-9D12-ABBABEAE664C}"/>
              </c:ext>
            </c:extLst>
          </c:dPt>
          <c:dPt>
            <c:idx val="48"/>
            <c:marker>
              <c:symbol val="circle"/>
              <c:size val="11"/>
              <c:spPr>
                <a:solidFill>
                  <a:schemeClr val="tx1"/>
                </a:solidFill>
                <a:ln w="9525">
                  <a:noFill/>
                </a:ln>
                <a:effectLst/>
              </c:spPr>
            </c:marker>
            <c:bubble3D val="0"/>
            <c:extLst>
              <c:ext xmlns:c16="http://schemas.microsoft.com/office/drawing/2014/chart" uri="{C3380CC4-5D6E-409C-BE32-E72D297353CC}">
                <c16:uniqueId val="{0000001B-5FCF-4DE7-9D12-ABBABEAE664C}"/>
              </c:ext>
            </c:extLst>
          </c:dPt>
          <c:dLbls>
            <c:dLbl>
              <c:idx val="0"/>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FCF-4DE7-9D12-ABBABEAE664C}"/>
                </c:ext>
              </c:extLst>
            </c:dLbl>
            <c:dLbl>
              <c:idx val="3"/>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FCF-4DE7-9D12-ABBABEAE664C}"/>
                </c:ext>
              </c:extLst>
            </c:dLbl>
            <c:dLbl>
              <c:idx val="6"/>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FCF-4DE7-9D12-ABBABEAE664C}"/>
                </c:ext>
              </c:extLst>
            </c:dLbl>
            <c:dLbl>
              <c:idx val="9"/>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FCF-4DE7-9D12-ABBABEAE664C}"/>
                </c:ext>
              </c:extLst>
            </c:dLbl>
            <c:dLbl>
              <c:idx val="12"/>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FCF-4DE7-9D12-ABBABEAE664C}"/>
                </c:ext>
              </c:extLst>
            </c:dLbl>
            <c:dLbl>
              <c:idx val="15"/>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FCF-4DE7-9D12-ABBABEAE664C}"/>
                </c:ext>
              </c:extLst>
            </c:dLbl>
            <c:dLbl>
              <c:idx val="18"/>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5FCF-4DE7-9D12-ABBABEAE664C}"/>
                </c:ext>
              </c:extLst>
            </c:dLbl>
            <c:dLbl>
              <c:idx val="21"/>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FCF-4DE7-9D12-ABBABEAE664C}"/>
                </c:ext>
              </c:extLst>
            </c:dLbl>
            <c:dLbl>
              <c:idx val="24"/>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A-5571-487C-BC7B-067BB24856BE}"/>
                </c:ext>
              </c:extLst>
            </c:dLbl>
            <c:dLbl>
              <c:idx val="27"/>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B-5571-487C-BC7B-067BB24856BE}"/>
                </c:ext>
              </c:extLst>
            </c:dLbl>
            <c:dLbl>
              <c:idx val="30"/>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571-487C-BC7B-067BB24856BE}"/>
                </c:ext>
              </c:extLst>
            </c:dLbl>
            <c:dLbl>
              <c:idx val="33"/>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5571-487C-BC7B-067BB24856BE}"/>
                </c:ext>
              </c:extLst>
            </c:dLbl>
            <c:dLbl>
              <c:idx val="36"/>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7-5FCF-4DE7-9D12-ABBABEAE664C}"/>
                </c:ext>
              </c:extLst>
            </c:dLbl>
            <c:dLbl>
              <c:idx val="39"/>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8-5FCF-4DE7-9D12-ABBABEAE664C}"/>
                </c:ext>
              </c:extLst>
            </c:dLbl>
            <c:dLbl>
              <c:idx val="48"/>
              <c:dLblPos val="r"/>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B-5FCF-4DE7-9D12-ABBABEAE664C}"/>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2"/>
                    </a:solidFill>
                    <a:latin typeface="+mj-lt"/>
                    <a:ea typeface="+mn-ea"/>
                    <a:cs typeface="Arial" panose="020B0604020202020204" pitchFamily="34" charset="0"/>
                  </a:defRPr>
                </a:pPr>
                <a:endParaRPr lang="en-US"/>
              </a:p>
            </c:txPr>
            <c:dLblPos val="l"/>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xVal>
            <c:numRef>
              <c:f>Sheet1!$B$2:$B$36</c:f>
              <c:numCache>
                <c:formatCode>General</c:formatCode>
                <c:ptCount val="32"/>
                <c:pt idx="0">
                  <c:v>52</c:v>
                </c:pt>
                <c:pt idx="1">
                  <c:v>46</c:v>
                </c:pt>
                <c:pt idx="3">
                  <c:v>42</c:v>
                </c:pt>
                <c:pt idx="4">
                  <c:v>38</c:v>
                </c:pt>
                <c:pt idx="6">
                  <c:v>42</c:v>
                </c:pt>
                <c:pt idx="7">
                  <c:v>38</c:v>
                </c:pt>
                <c:pt idx="9">
                  <c:v>39</c:v>
                </c:pt>
                <c:pt idx="10">
                  <c:v>36</c:v>
                </c:pt>
                <c:pt idx="12">
                  <c:v>38</c:v>
                </c:pt>
                <c:pt idx="13">
                  <c:v>32</c:v>
                </c:pt>
                <c:pt idx="15">
                  <c:v>36</c:v>
                </c:pt>
                <c:pt idx="16">
                  <c:v>28</c:v>
                </c:pt>
                <c:pt idx="18">
                  <c:v>35</c:v>
                </c:pt>
                <c:pt idx="19">
                  <c:v>32</c:v>
                </c:pt>
                <c:pt idx="21">
                  <c:v>32</c:v>
                </c:pt>
                <c:pt idx="22">
                  <c:v>27</c:v>
                </c:pt>
                <c:pt idx="24">
                  <c:v>32</c:v>
                </c:pt>
                <c:pt idx="25">
                  <c:v>26</c:v>
                </c:pt>
                <c:pt idx="27">
                  <c:v>28</c:v>
                </c:pt>
                <c:pt idx="28">
                  <c:v>24</c:v>
                </c:pt>
                <c:pt idx="30">
                  <c:v>28</c:v>
                </c:pt>
                <c:pt idx="31">
                  <c:v>22</c:v>
                </c:pt>
              </c:numCache>
            </c:numRef>
          </c:xVal>
          <c:yVal>
            <c:numRef>
              <c:f>Sheet1!$C$2:$C$36</c:f>
              <c:numCache>
                <c:formatCode>General</c:formatCode>
                <c:ptCount val="32"/>
                <c:pt idx="0">
                  <c:v>11</c:v>
                </c:pt>
                <c:pt idx="1">
                  <c:v>11</c:v>
                </c:pt>
                <c:pt idx="3">
                  <c:v>10</c:v>
                </c:pt>
                <c:pt idx="4">
                  <c:v>10</c:v>
                </c:pt>
                <c:pt idx="6">
                  <c:v>9</c:v>
                </c:pt>
                <c:pt idx="7">
                  <c:v>9</c:v>
                </c:pt>
                <c:pt idx="9">
                  <c:v>8</c:v>
                </c:pt>
                <c:pt idx="10">
                  <c:v>8</c:v>
                </c:pt>
                <c:pt idx="12">
                  <c:v>7</c:v>
                </c:pt>
                <c:pt idx="13">
                  <c:v>7</c:v>
                </c:pt>
                <c:pt idx="15">
                  <c:v>6</c:v>
                </c:pt>
                <c:pt idx="16">
                  <c:v>6</c:v>
                </c:pt>
                <c:pt idx="18">
                  <c:v>5</c:v>
                </c:pt>
                <c:pt idx="19">
                  <c:v>5</c:v>
                </c:pt>
                <c:pt idx="21">
                  <c:v>4</c:v>
                </c:pt>
                <c:pt idx="22">
                  <c:v>4</c:v>
                </c:pt>
                <c:pt idx="24">
                  <c:v>3</c:v>
                </c:pt>
                <c:pt idx="25">
                  <c:v>3</c:v>
                </c:pt>
                <c:pt idx="27">
                  <c:v>2</c:v>
                </c:pt>
                <c:pt idx="28">
                  <c:v>2</c:v>
                </c:pt>
                <c:pt idx="30">
                  <c:v>1</c:v>
                </c:pt>
                <c:pt idx="31">
                  <c:v>1</c:v>
                </c:pt>
              </c:numCache>
            </c:numRef>
          </c:yVal>
          <c:smooth val="0"/>
          <c:extLst>
            <c:ext xmlns:c16="http://schemas.microsoft.com/office/drawing/2014/chart" uri="{C3380CC4-5D6E-409C-BE32-E72D297353CC}">
              <c16:uniqueId val="{0000001C-5FCF-4DE7-9D12-ABBABEAE664C}"/>
            </c:ext>
          </c:extLst>
        </c:ser>
        <c:dLbls>
          <c:showLegendKey val="0"/>
          <c:showVal val="0"/>
          <c:showCatName val="0"/>
          <c:showSerName val="0"/>
          <c:showPercent val="0"/>
          <c:showBubbleSize val="0"/>
        </c:dLbls>
        <c:axId val="2118211359"/>
        <c:axId val="329319200"/>
      </c:scatterChart>
      <c:valAx>
        <c:axId val="2118211359"/>
        <c:scaling>
          <c:orientation val="minMax"/>
          <c:max val="55"/>
          <c:min val="15"/>
        </c:scaling>
        <c:delete val="1"/>
        <c:axPos val="b"/>
        <c:numFmt formatCode="General" sourceLinked="1"/>
        <c:majorTickMark val="out"/>
        <c:minorTickMark val="none"/>
        <c:tickLblPos val="nextTo"/>
        <c:crossAx val="329319200"/>
        <c:crosses val="autoZero"/>
        <c:crossBetween val="midCat"/>
        <c:majorUnit val="10"/>
      </c:valAx>
      <c:valAx>
        <c:axId val="329319200"/>
        <c:scaling>
          <c:orientation val="minMax"/>
          <c:max val="13"/>
          <c:min val="0"/>
        </c:scaling>
        <c:delete val="1"/>
        <c:axPos val="l"/>
        <c:numFmt formatCode="General" sourceLinked="1"/>
        <c:majorTickMark val="out"/>
        <c:minorTickMark val="none"/>
        <c:tickLblPos val="nextTo"/>
        <c:crossAx val="2118211359"/>
        <c:crosses val="autoZero"/>
        <c:crossBetween val="midCat"/>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39E1EE9B-1C98-4E53-875A-4A176E176C37}" type="datetimeFigureOut">
              <a:rPr lang="en-US" smtClean="0"/>
              <a:pPr/>
              <a:t>6/2/21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C439F69-10B1-46F9-B81C-B2EC6F982218}" type="slidenum">
              <a:rPr lang="en-US" smtClean="0"/>
              <a:pPr/>
              <a:t>‹#›</a:t>
            </a:fld>
            <a:endParaRPr lang="en-US"/>
          </a:p>
        </p:txBody>
      </p:sp>
    </p:spTree>
    <p:extLst>
      <p:ext uri="{BB962C8B-B14F-4D97-AF65-F5344CB8AC3E}">
        <p14:creationId xmlns:p14="http://schemas.microsoft.com/office/powerpoint/2010/main" val="956088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pPr defTabSz="483276">
              <a:defRPr/>
            </a:pPr>
            <a:fld id="{6E170DD0-1A4D-C245-AF0C-DD48E76765B0}" type="slidenum">
              <a:rPr lang="en-US">
                <a:solidFill>
                  <a:prstClr val="black"/>
                </a:solidFill>
                <a:latin typeface="Calibri"/>
              </a:rPr>
              <a:pPr defTabSz="483276">
                <a:defRPr/>
              </a:pPr>
              <a:t>1</a:t>
            </a:fld>
            <a:endParaRPr lang="en-US" dirty="0">
              <a:solidFill>
                <a:prstClr val="black"/>
              </a:solidFill>
              <a:latin typeface="Calibri"/>
            </a:endParaRPr>
          </a:p>
        </p:txBody>
      </p:sp>
    </p:spTree>
    <p:extLst>
      <p:ext uri="{BB962C8B-B14F-4D97-AF65-F5344CB8AC3E}">
        <p14:creationId xmlns:p14="http://schemas.microsoft.com/office/powerpoint/2010/main" val="429333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706366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14</a:t>
            </a:fld>
            <a:endParaRPr lang="en-US"/>
          </a:p>
        </p:txBody>
      </p:sp>
    </p:spTree>
    <p:extLst>
      <p:ext uri="{BB962C8B-B14F-4D97-AF65-F5344CB8AC3E}">
        <p14:creationId xmlns:p14="http://schemas.microsoft.com/office/powerpoint/2010/main" val="23068370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15</a:t>
            </a:fld>
            <a:endParaRPr lang="en-US"/>
          </a:p>
        </p:txBody>
      </p:sp>
    </p:spTree>
    <p:extLst>
      <p:ext uri="{BB962C8B-B14F-4D97-AF65-F5344CB8AC3E}">
        <p14:creationId xmlns:p14="http://schemas.microsoft.com/office/powerpoint/2010/main" val="3353067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16</a:t>
            </a:fld>
            <a:endParaRPr lang="en-US"/>
          </a:p>
        </p:txBody>
      </p:sp>
    </p:spTree>
    <p:extLst>
      <p:ext uri="{BB962C8B-B14F-4D97-AF65-F5344CB8AC3E}">
        <p14:creationId xmlns:p14="http://schemas.microsoft.com/office/powerpoint/2010/main" val="9577245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17</a:t>
            </a:fld>
            <a:endParaRPr lang="en-US"/>
          </a:p>
        </p:txBody>
      </p:sp>
    </p:spTree>
    <p:extLst>
      <p:ext uri="{BB962C8B-B14F-4D97-AF65-F5344CB8AC3E}">
        <p14:creationId xmlns:p14="http://schemas.microsoft.com/office/powerpoint/2010/main" val="3806698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18</a:t>
            </a:fld>
            <a:endParaRPr lang="en-US"/>
          </a:p>
        </p:txBody>
      </p:sp>
    </p:spTree>
    <p:extLst>
      <p:ext uri="{BB962C8B-B14F-4D97-AF65-F5344CB8AC3E}">
        <p14:creationId xmlns:p14="http://schemas.microsoft.com/office/powerpoint/2010/main" val="491262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19</a:t>
            </a:fld>
            <a:endParaRPr lang="en-US"/>
          </a:p>
        </p:txBody>
      </p:sp>
    </p:spTree>
    <p:extLst>
      <p:ext uri="{BB962C8B-B14F-4D97-AF65-F5344CB8AC3E}">
        <p14:creationId xmlns:p14="http://schemas.microsoft.com/office/powerpoint/2010/main" val="33035527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20</a:t>
            </a:fld>
            <a:endParaRPr lang="en-US"/>
          </a:p>
        </p:txBody>
      </p:sp>
    </p:spTree>
    <p:extLst>
      <p:ext uri="{BB962C8B-B14F-4D97-AF65-F5344CB8AC3E}">
        <p14:creationId xmlns:p14="http://schemas.microsoft.com/office/powerpoint/2010/main" val="17990674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483276">
              <a:defRPr/>
            </a:pPr>
            <a:fld id="{6E170DD0-1A4D-C245-AF0C-DD48E76765B0}" type="slidenum">
              <a:rPr lang="en-US">
                <a:solidFill>
                  <a:prstClr val="black"/>
                </a:solidFill>
                <a:latin typeface="Calibri"/>
              </a:rPr>
              <a:pPr defTabSz="483276">
                <a:defRPr/>
              </a:pPr>
              <a:t>22</a:t>
            </a:fld>
            <a:endParaRPr lang="en-US">
              <a:solidFill>
                <a:prstClr val="black"/>
              </a:solidFill>
              <a:latin typeface="Calibri"/>
            </a:endParaRPr>
          </a:p>
        </p:txBody>
      </p:sp>
    </p:spTree>
    <p:extLst>
      <p:ext uri="{BB962C8B-B14F-4D97-AF65-F5344CB8AC3E}">
        <p14:creationId xmlns:p14="http://schemas.microsoft.com/office/powerpoint/2010/main" val="34976974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23</a:t>
            </a:fld>
            <a:endParaRPr lang="en-US"/>
          </a:p>
        </p:txBody>
      </p:sp>
    </p:spTree>
    <p:extLst>
      <p:ext uri="{BB962C8B-B14F-4D97-AF65-F5344CB8AC3E}">
        <p14:creationId xmlns:p14="http://schemas.microsoft.com/office/powerpoint/2010/main" val="1154370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170DD0-1A4D-C245-AF0C-DD48E76765B0}" type="slidenum">
              <a:rPr lang="en-US" smtClean="0"/>
              <a:t>2</a:t>
            </a:fld>
            <a:endParaRPr lang="en-US" dirty="0"/>
          </a:p>
        </p:txBody>
      </p:sp>
    </p:spTree>
    <p:extLst>
      <p:ext uri="{BB962C8B-B14F-4D97-AF65-F5344CB8AC3E}">
        <p14:creationId xmlns:p14="http://schemas.microsoft.com/office/powerpoint/2010/main" val="20207390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24</a:t>
            </a:fld>
            <a:endParaRPr lang="en-US"/>
          </a:p>
        </p:txBody>
      </p:sp>
    </p:spTree>
    <p:extLst>
      <p:ext uri="{BB962C8B-B14F-4D97-AF65-F5344CB8AC3E}">
        <p14:creationId xmlns:p14="http://schemas.microsoft.com/office/powerpoint/2010/main" val="17661463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891769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48013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28</a:t>
            </a:fld>
            <a:endParaRPr lang="en-US"/>
          </a:p>
        </p:txBody>
      </p:sp>
    </p:spTree>
    <p:extLst>
      <p:ext uri="{BB962C8B-B14F-4D97-AF65-F5344CB8AC3E}">
        <p14:creationId xmlns:p14="http://schemas.microsoft.com/office/powerpoint/2010/main" val="7211246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87151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30</a:t>
            </a:fld>
            <a:endParaRPr lang="en-US"/>
          </a:p>
        </p:txBody>
      </p:sp>
    </p:spTree>
    <p:extLst>
      <p:ext uri="{BB962C8B-B14F-4D97-AF65-F5344CB8AC3E}">
        <p14:creationId xmlns:p14="http://schemas.microsoft.com/office/powerpoint/2010/main" val="810067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8075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27870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0C439F69-10B1-46F9-B81C-B2EC6F982218}" type="slidenum">
              <a:rPr lang="en-US" smtClean="0"/>
              <a:pPr/>
              <a:t>7</a:t>
            </a:fld>
            <a:endParaRPr lang="en-US"/>
          </a:p>
        </p:txBody>
      </p:sp>
    </p:spTree>
    <p:extLst>
      <p:ext uri="{BB962C8B-B14F-4D97-AF65-F5344CB8AC3E}">
        <p14:creationId xmlns:p14="http://schemas.microsoft.com/office/powerpoint/2010/main" val="3661708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38554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6993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bg2"/>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C439F69-10B1-46F9-B81C-B2EC6F98221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4206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439F69-10B1-46F9-B81C-B2EC6F982218}" type="slidenum">
              <a:rPr lang="en-US" smtClean="0"/>
              <a:pPr/>
              <a:t>11</a:t>
            </a:fld>
            <a:endParaRPr lang="en-US"/>
          </a:p>
        </p:txBody>
      </p:sp>
    </p:spTree>
    <p:extLst>
      <p:ext uri="{BB962C8B-B14F-4D97-AF65-F5344CB8AC3E}">
        <p14:creationId xmlns:p14="http://schemas.microsoft.com/office/powerpoint/2010/main" val="1478567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1" name="Picture 10">
            <a:extLst>
              <a:ext uri="{FF2B5EF4-FFF2-40B4-BE49-F238E27FC236}">
                <a16:creationId xmlns:a16="http://schemas.microsoft.com/office/drawing/2014/main" id="{A20BF14C-8E42-440A-81B0-5366D070BBA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sp>
        <p:nvSpPr>
          <p:cNvPr id="6" name="TextBox 5">
            <a:extLst>
              <a:ext uri="{FF2B5EF4-FFF2-40B4-BE49-F238E27FC236}">
                <a16:creationId xmlns:a16="http://schemas.microsoft.com/office/drawing/2014/main" id="{A6CFB872-9D03-4FD6-A033-CEF80B4D183A}"/>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6606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81207A6-8FD8-4879-AEFB-7E70784B98A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4" name="Picture 3" descr="SidewaysFacingArrow.png">
            <a:extLst>
              <a:ext uri="{FF2B5EF4-FFF2-40B4-BE49-F238E27FC236}">
                <a16:creationId xmlns:a16="http://schemas.microsoft.com/office/drawing/2014/main" id="{19A9EF0C-1FD5-4EEC-8654-3BA0B127B772}"/>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5" name="TextBox 4">
            <a:extLst>
              <a:ext uri="{FF2B5EF4-FFF2-40B4-BE49-F238E27FC236}">
                <a16:creationId xmlns:a16="http://schemas.microsoft.com/office/drawing/2014/main" id="{40E630B0-88DB-4320-A2A1-DF27A3A6F6EA}"/>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8433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2_Blank w/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332040"/>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pic>
        <p:nvPicPr>
          <p:cNvPr id="8" name="Picture 7">
            <a:extLst>
              <a:ext uri="{FF2B5EF4-FFF2-40B4-BE49-F238E27FC236}">
                <a16:creationId xmlns:a16="http://schemas.microsoft.com/office/drawing/2014/main" id="{D383C704-6CBD-46A8-976D-0C3C300203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9" name="Picture 8" descr="SidewaysFacingArrow.png">
            <a:extLst>
              <a:ext uri="{FF2B5EF4-FFF2-40B4-BE49-F238E27FC236}">
                <a16:creationId xmlns:a16="http://schemas.microsoft.com/office/drawing/2014/main" id="{909DC2BB-ECCE-4E4B-9E4E-7207425A8FC1}"/>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6" name="TextBox 5">
            <a:extLst>
              <a:ext uri="{FF2B5EF4-FFF2-40B4-BE49-F238E27FC236}">
                <a16:creationId xmlns:a16="http://schemas.microsoft.com/office/drawing/2014/main" id="{3CBAC872-B131-48DB-A85A-1C1C6A853C52}"/>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6407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823" y="381001"/>
            <a:ext cx="10972800" cy="650711"/>
          </a:xfrm>
          <a:prstGeom prst="rect">
            <a:avLst/>
          </a:prstGeom>
          <a:solidFill>
            <a:schemeClr val="tx1">
              <a:lumMod val="50000"/>
            </a:schemeClr>
          </a:solidFill>
        </p:spPr>
        <p:txBody>
          <a:bodyPr anchor="ctr"/>
          <a:lstStyle>
            <a:lvl1pPr marL="365751">
              <a:defRPr/>
            </a:lvl1pPr>
          </a:lstStyle>
          <a:p>
            <a:r>
              <a:rPr lang="en-US" dirty="0"/>
              <a:t>Click to edit Master title style</a:t>
            </a:r>
          </a:p>
        </p:txBody>
      </p:sp>
      <p:pic>
        <p:nvPicPr>
          <p:cNvPr id="3" name="Picture 2" descr="SidewaysFacingArrow.png">
            <a:extLst>
              <a:ext uri="{FF2B5EF4-FFF2-40B4-BE49-F238E27FC236}">
                <a16:creationId xmlns:a16="http://schemas.microsoft.com/office/drawing/2014/main" id="{EC383D86-C98F-4242-944A-1C7E6F1FCD2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Tree>
    <p:extLst>
      <p:ext uri="{BB962C8B-B14F-4D97-AF65-F5344CB8AC3E}">
        <p14:creationId xmlns:p14="http://schemas.microsoft.com/office/powerpoint/2010/main" val="3601642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No Foot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332040"/>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solidFill>
                  <a:schemeClr val="tx2"/>
                </a:solidFill>
              </a:defRPr>
            </a:lvl1pPr>
          </a:lstStyle>
          <a:p>
            <a:pPr marL="341367" marR="0" lvl="0" indent="-341367" defTabSz="609585" rtl="0" eaLnBrk="1" fontAlgn="auto" latinLnBrk="0" hangingPunct="1">
              <a:lnSpc>
                <a:spcPct val="100000"/>
              </a:lnSpc>
              <a:spcBef>
                <a:spcPct val="20000"/>
              </a:spcBef>
              <a:spcAft>
                <a:spcPts val="0"/>
              </a:spcAft>
              <a:tabLst/>
              <a:defRPr/>
            </a:pPr>
            <a:r>
              <a:rPr lang="en-US" dirty="0"/>
              <a:t>Headline Goes Here </a:t>
            </a:r>
          </a:p>
        </p:txBody>
      </p:sp>
      <p:pic>
        <p:nvPicPr>
          <p:cNvPr id="18" name="Picture 17">
            <a:extLst>
              <a:ext uri="{FF2B5EF4-FFF2-40B4-BE49-F238E27FC236}">
                <a16:creationId xmlns:a16="http://schemas.microsoft.com/office/drawing/2014/main" id="{12E0F4A2-409F-484E-80B8-9A015C66C92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9" name="Picture 18" descr="SidewaysFacingArrow.png">
            <a:extLst>
              <a:ext uri="{FF2B5EF4-FFF2-40B4-BE49-F238E27FC236}">
                <a16:creationId xmlns:a16="http://schemas.microsoft.com/office/drawing/2014/main" id="{A0B5F994-955F-45D0-8C5D-ECC33B6C7184}"/>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6" name="TextBox 5">
            <a:extLst>
              <a:ext uri="{FF2B5EF4-FFF2-40B4-BE49-F238E27FC236}">
                <a16:creationId xmlns:a16="http://schemas.microsoft.com/office/drawing/2014/main" id="{B8462D99-E4FC-424B-89D1-847B33F4A897}"/>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5702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lvl1pPr>
              <a:buClr>
                <a:schemeClr val="tx1"/>
              </a:buClr>
              <a:defRPr/>
            </a:lvl1p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4" name="Picture 13">
            <a:extLst>
              <a:ext uri="{FF2B5EF4-FFF2-40B4-BE49-F238E27FC236}">
                <a16:creationId xmlns:a16="http://schemas.microsoft.com/office/drawing/2014/main" id="{5757A9C7-519A-44E0-9467-DD6CB450C92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5" name="Picture 14" descr="SidewaysFacingArrow.png">
            <a:extLst>
              <a:ext uri="{FF2B5EF4-FFF2-40B4-BE49-F238E27FC236}">
                <a16:creationId xmlns:a16="http://schemas.microsoft.com/office/drawing/2014/main" id="{9B7FC2B3-32E4-4E8B-82F9-D9A52463D9E9}"/>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78AB852A-3063-4B46-ADC9-7567BBC37BE7}"/>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32902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90A8DBE7-3567-4FC3-B307-0E446C705DC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5" name="Picture 14" descr="SidewaysFacingArrow.png">
            <a:extLst>
              <a:ext uri="{FF2B5EF4-FFF2-40B4-BE49-F238E27FC236}">
                <a16:creationId xmlns:a16="http://schemas.microsoft.com/office/drawing/2014/main" id="{3918972D-95C2-4D82-9BA3-BEF926E032A7}"/>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C22DB896-E5E6-4B55-B471-370F8EBEB520}"/>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4268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 &amp;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1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7A25B85A-812A-4792-A777-84BB26D879B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D368E87F-0B55-436A-A42A-80C091113887}"/>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78A387A1-C5CD-42CA-806C-C885CDD43CA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14548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 &amp;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2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12E4BEA0-1646-4E92-B61F-C3EC6D85DB9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4CDD6A2E-8B8F-4D2B-B537-709769E00A95}"/>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A97F4E7F-4638-4E9D-8F89-AD44F1941F35}"/>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5023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2 Line Headline</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2" name="Picture 11">
            <a:extLst>
              <a:ext uri="{FF2B5EF4-FFF2-40B4-BE49-F238E27FC236}">
                <a16:creationId xmlns:a16="http://schemas.microsoft.com/office/drawing/2014/main" id="{E96C7ACF-D781-445C-87E5-89EC286DCDF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3" name="Picture 12" descr="SidewaysFacingArrow.png">
            <a:extLst>
              <a:ext uri="{FF2B5EF4-FFF2-40B4-BE49-F238E27FC236}">
                <a16:creationId xmlns:a16="http://schemas.microsoft.com/office/drawing/2014/main" id="{02AA4BBC-6402-41D0-9153-6DDF39018269}"/>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A6703306-1BB2-454F-812C-2BCC17A4BA7C}"/>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365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175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9" name="Picture 8">
            <a:extLst>
              <a:ext uri="{FF2B5EF4-FFF2-40B4-BE49-F238E27FC236}">
                <a16:creationId xmlns:a16="http://schemas.microsoft.com/office/drawing/2014/main" id="{079B0327-8348-4A9C-990C-C6B01A4E6B7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1" name="Picture 10" descr="SidewaysFacingArrow.png">
            <a:extLst>
              <a:ext uri="{FF2B5EF4-FFF2-40B4-BE49-F238E27FC236}">
                <a16:creationId xmlns:a16="http://schemas.microsoft.com/office/drawing/2014/main" id="{4B98AAE0-A4C5-4523-B128-93889493B9F4}"/>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9B45616E-8C60-47D7-9BE8-49871AC40AF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56663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lvl1pPr>
              <a:buClr>
                <a:schemeClr val="tx1"/>
              </a:buClr>
              <a:defRPr/>
            </a:lvl1p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7D6D943E-9BCE-4395-9481-8936ACCDA97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486A4D2F-C008-46D2-B2E2-739F147D3CAB}"/>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8" name="TextBox 7">
            <a:extLst>
              <a:ext uri="{FF2B5EF4-FFF2-40B4-BE49-F238E27FC236}">
                <a16:creationId xmlns:a16="http://schemas.microsoft.com/office/drawing/2014/main" id="{D640CA21-4FEA-4FEA-81F3-74095F7DD088}"/>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81716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235865"/>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atin typeface="Arial" panose="020B0604020202020204" pitchFamily="34" charset="0"/>
                <a:cs typeface="Arial" panose="020B0604020202020204" pitchFamily="34" charset="0"/>
              </a:defRPr>
            </a:lvl1pPr>
          </a:lstStyle>
          <a:p>
            <a:pPr marL="341367" marR="0" lvl="0" indent="-341367" defTabSz="609585" rtl="0" eaLnBrk="1" fontAlgn="auto" latinLnBrk="0" hangingPunct="1">
              <a:lnSpc>
                <a:spcPct val="100000"/>
              </a:lnSpc>
              <a:spcBef>
                <a:spcPct val="20000"/>
              </a:spcBef>
              <a:spcAft>
                <a:spcPts val="0"/>
              </a:spcAft>
              <a:tabLst/>
              <a:defRPr/>
            </a:pPr>
            <a:r>
              <a:rPr lang="en-US" dirty="0"/>
              <a:t>Slide Title Goes Here </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sp>
        <p:nvSpPr>
          <p:cNvPr id="11" name="TextBox 10">
            <a:extLst>
              <a:ext uri="{FF2B5EF4-FFF2-40B4-BE49-F238E27FC236}">
                <a16:creationId xmlns:a16="http://schemas.microsoft.com/office/drawing/2014/main" id="{27207D8A-C19C-4A43-A4C2-82C495049F56}"/>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88D9332C-A083-4B14-9B9B-0CA166EAC8C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5" name="Picture 14" descr="SidewaysFacingArrow.png">
            <a:extLst>
              <a:ext uri="{FF2B5EF4-FFF2-40B4-BE49-F238E27FC236}">
                <a16:creationId xmlns:a16="http://schemas.microsoft.com/office/drawing/2014/main" id="{04EA57B4-6383-4E50-A88C-08958B481A83}"/>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Tree>
    <p:extLst>
      <p:ext uri="{BB962C8B-B14F-4D97-AF65-F5344CB8AC3E}">
        <p14:creationId xmlns:p14="http://schemas.microsoft.com/office/powerpoint/2010/main" val="1929786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 &amp;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1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7C4089CB-581D-4FC6-B026-89609B30960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C6016460-08A8-4848-82BD-35FDC6B6214B}"/>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99DE130E-2690-4AB7-974A-C94CAC3DD26C}"/>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3477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 &amp;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2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47C61BEE-F341-4926-A776-348E3A092DD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BF5344D3-A946-4BC1-99A0-2CA70A4CFA9B}"/>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98BE31BF-DE7F-4772-A0FB-21489DE3FE3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3995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400"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2 Line Headline</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E076D68C-D780-4B66-A386-BFB682F9C48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FCA89BCD-DE34-4433-84CF-2800C6B47A0C}"/>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AD2DCD7B-EC0E-4574-802C-6C80A24AB2A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12808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77322C6-887C-4445-98BC-7D112F79AAF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4" name="Picture 3" descr="SidewaysFacingArrow.png">
            <a:extLst>
              <a:ext uri="{FF2B5EF4-FFF2-40B4-BE49-F238E27FC236}">
                <a16:creationId xmlns:a16="http://schemas.microsoft.com/office/drawing/2014/main" id="{4B08649F-6644-4164-BC57-AFF5511DFCB0}"/>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5" name="TextBox 4">
            <a:extLst>
              <a:ext uri="{FF2B5EF4-FFF2-40B4-BE49-F238E27FC236}">
                <a16:creationId xmlns:a16="http://schemas.microsoft.com/office/drawing/2014/main" id="{9481AD3B-D2B2-449D-BDAF-8649D2E12AB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9534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Transition Slide">
    <p:spTree>
      <p:nvGrpSpPr>
        <p:cNvPr id="1" name=""/>
        <p:cNvGrpSpPr/>
        <p:nvPr/>
      </p:nvGrpSpPr>
      <p:grpSpPr>
        <a:xfrm>
          <a:off x="0" y="0"/>
          <a:ext cx="0" cy="0"/>
          <a:chOff x="0" y="0"/>
          <a:chExt cx="0" cy="0"/>
        </a:xfrm>
      </p:grpSpPr>
      <p:sp>
        <p:nvSpPr>
          <p:cNvPr id="2" name="Rectangle 1"/>
          <p:cNvSpPr/>
          <p:nvPr userDrawn="1"/>
        </p:nvSpPr>
        <p:spPr>
          <a:xfrm>
            <a:off x="0" y="2807794"/>
            <a:ext cx="12192000" cy="1017783"/>
          </a:xfrm>
          <a:prstGeom prst="rect">
            <a:avLst/>
          </a:prstGeom>
          <a:solidFill>
            <a:srgbClr val="08466C"/>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dirty="0">
              <a:solidFill>
                <a:schemeClr val="tx2">
                  <a:lumMod val="75000"/>
                  <a:lumOff val="25000"/>
                </a:schemeClr>
              </a:solidFill>
            </a:endParaRPr>
          </a:p>
        </p:txBody>
      </p:sp>
      <p:sp>
        <p:nvSpPr>
          <p:cNvPr id="9" name="Text Placeholder 8"/>
          <p:cNvSpPr>
            <a:spLocks noGrp="1"/>
          </p:cNvSpPr>
          <p:nvPr>
            <p:ph type="body" sz="quarter" idx="10" hasCustomPrompt="1"/>
          </p:nvPr>
        </p:nvSpPr>
        <p:spPr>
          <a:xfrm>
            <a:off x="812800" y="2807794"/>
            <a:ext cx="10871200" cy="1017783"/>
          </a:xfrm>
        </p:spPr>
        <p:txBody>
          <a:bodyPr tIns="0" bIns="0" anchor="ctr" anchorCtr="0">
            <a:noAutofit/>
          </a:bodyPr>
          <a:lstStyle>
            <a:lvl1pPr marL="0" indent="0">
              <a:lnSpc>
                <a:spcPct val="90000"/>
              </a:lnSpc>
              <a:spcBef>
                <a:spcPts val="0"/>
              </a:spcBef>
              <a:buFontTx/>
              <a:buNone/>
              <a:defRPr sz="3200" b="1">
                <a:solidFill>
                  <a:schemeClr val="bg1"/>
                </a:solidFill>
                <a:latin typeface="Arial"/>
                <a:cs typeface="Arial"/>
              </a:defRPr>
            </a:lvl1pPr>
          </a:lstStyle>
          <a:p>
            <a:pPr lvl="0"/>
            <a:r>
              <a:rPr lang="en-US" dirty="0"/>
              <a:t>Section Title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97" y="2387767"/>
            <a:ext cx="881588" cy="1694923"/>
          </a:xfrm>
          <a:prstGeom prst="rect">
            <a:avLst/>
          </a:prstGeom>
        </p:spPr>
      </p:pic>
    </p:spTree>
    <p:extLst>
      <p:ext uri="{BB962C8B-B14F-4D97-AF65-F5344CB8AC3E}">
        <p14:creationId xmlns:p14="http://schemas.microsoft.com/office/powerpoint/2010/main" val="89514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 &amp;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1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9" name="Picture 8">
            <a:extLst>
              <a:ext uri="{FF2B5EF4-FFF2-40B4-BE49-F238E27FC236}">
                <a16:creationId xmlns:a16="http://schemas.microsoft.com/office/drawing/2014/main" id="{6ABBD0E1-FD20-421E-9200-0057285E6D5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2" name="Picture 11" descr="SidewaysFacingArrow.png">
            <a:extLst>
              <a:ext uri="{FF2B5EF4-FFF2-40B4-BE49-F238E27FC236}">
                <a16:creationId xmlns:a16="http://schemas.microsoft.com/office/drawing/2014/main" id="{75C41ED4-B694-4325-8601-AC8C24C11203}"/>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7D3090A4-8F5D-4D06-BEF1-A761EE571488}"/>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259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 &amp; 1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1 Line Subhead</a:t>
            </a:r>
          </a:p>
        </p:txBody>
      </p:sp>
      <p:sp>
        <p:nvSpPr>
          <p:cNvPr id="14" name="Text Placeholder 13"/>
          <p:cNvSpPr>
            <a:spLocks noGrp="1"/>
          </p:cNvSpPr>
          <p:nvPr>
            <p:ph type="body" sz="quarter" idx="10" hasCustomPrompt="1"/>
          </p:nvPr>
        </p:nvSpPr>
        <p:spPr>
          <a:xfrm>
            <a:off x="256471" y="6129867"/>
            <a:ext cx="7823200" cy="728133"/>
          </a:xfrm>
        </p:spPr>
        <p:txBody>
          <a:bodyPr anchor="ctr"/>
          <a:lstStyle>
            <a:lvl1pPr marL="0" indent="0">
              <a:buNone/>
              <a:defRPr sz="1200">
                <a:solidFill>
                  <a:schemeClr val="bg1"/>
                </a:solidFill>
              </a:defRPr>
            </a:lvl1pPr>
            <a:lvl2pPr marL="306910" indent="0">
              <a:buNone/>
              <a:defRPr sz="1200">
                <a:solidFill>
                  <a:schemeClr val="bg1"/>
                </a:solidFill>
              </a:defRPr>
            </a:lvl2pPr>
            <a:lvl3pPr marL="615934" indent="0">
              <a:buNone/>
              <a:defRPr sz="1200">
                <a:solidFill>
                  <a:schemeClr val="bg1"/>
                </a:solidFill>
              </a:defRPr>
            </a:lvl3pPr>
            <a:lvl4pPr marL="905911" indent="0">
              <a:buNone/>
              <a:defRPr sz="1200">
                <a:solidFill>
                  <a:schemeClr val="bg1"/>
                </a:solidFill>
              </a:defRPr>
            </a:lvl4pPr>
            <a:lvl5pPr marL="1214936" indent="0">
              <a:buNone/>
              <a:defRPr sz="1200">
                <a:solidFill>
                  <a:schemeClr val="bg1"/>
                </a:solidFill>
              </a:defRPr>
            </a:lvl5pPr>
          </a:lstStyle>
          <a:p>
            <a:pPr lvl="0"/>
            <a:r>
              <a:rPr lang="en-US" dirty="0"/>
              <a:t>Q#: Insert footer question here.</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9" name="Picture 8">
            <a:extLst>
              <a:ext uri="{FF2B5EF4-FFF2-40B4-BE49-F238E27FC236}">
                <a16:creationId xmlns:a16="http://schemas.microsoft.com/office/drawing/2014/main" id="{0235C683-2515-48B0-988F-FAAB638C4BF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2" name="Picture 11" descr="SidewaysFacingArrow.png">
            <a:extLst>
              <a:ext uri="{FF2B5EF4-FFF2-40B4-BE49-F238E27FC236}">
                <a16:creationId xmlns:a16="http://schemas.microsoft.com/office/drawing/2014/main" id="{8679B9D1-DB41-489E-982E-171FDB426AF9}"/>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8" name="TextBox 7">
            <a:extLst>
              <a:ext uri="{FF2B5EF4-FFF2-40B4-BE49-F238E27FC236}">
                <a16:creationId xmlns:a16="http://schemas.microsoft.com/office/drawing/2014/main" id="{92A60F0A-0FC4-4969-B0B5-711268D2381C}"/>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3071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 &amp;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2 Line Subhead</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2" name="Picture 11">
            <a:extLst>
              <a:ext uri="{FF2B5EF4-FFF2-40B4-BE49-F238E27FC236}">
                <a16:creationId xmlns:a16="http://schemas.microsoft.com/office/drawing/2014/main" id="{296B19D3-0783-4363-B1E2-48A15258AE8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3" name="Picture 12" descr="SidewaysFacingArrow.png">
            <a:extLst>
              <a:ext uri="{FF2B5EF4-FFF2-40B4-BE49-F238E27FC236}">
                <a16:creationId xmlns:a16="http://schemas.microsoft.com/office/drawing/2014/main" id="{0C6AD928-AEE0-4E25-8CB7-7F9BAF217248}"/>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B0FA3663-6C27-4E70-85C6-5E8F0E7387EE}"/>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020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 &amp; 2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1 Line Headline / 2 Line Subhead</a:t>
            </a:r>
          </a:p>
        </p:txBody>
      </p:sp>
      <p:sp>
        <p:nvSpPr>
          <p:cNvPr id="14" name="Text Placeholder 13"/>
          <p:cNvSpPr>
            <a:spLocks noGrp="1"/>
          </p:cNvSpPr>
          <p:nvPr>
            <p:ph type="body" sz="quarter" idx="10" hasCustomPrompt="1"/>
          </p:nvPr>
        </p:nvSpPr>
        <p:spPr>
          <a:xfrm>
            <a:off x="256471" y="6129867"/>
            <a:ext cx="7823200" cy="728133"/>
          </a:xfrm>
        </p:spPr>
        <p:txBody>
          <a:bodyPr anchor="ctr"/>
          <a:lstStyle>
            <a:lvl1pPr marL="0" indent="0">
              <a:buNone/>
              <a:defRPr sz="1200">
                <a:solidFill>
                  <a:schemeClr val="bg1"/>
                </a:solidFill>
              </a:defRPr>
            </a:lvl1pPr>
            <a:lvl2pPr marL="306910" indent="0">
              <a:buNone/>
              <a:defRPr sz="1200">
                <a:solidFill>
                  <a:schemeClr val="bg1"/>
                </a:solidFill>
              </a:defRPr>
            </a:lvl2pPr>
            <a:lvl3pPr marL="615934" indent="0">
              <a:buNone/>
              <a:defRPr sz="1200">
                <a:solidFill>
                  <a:schemeClr val="bg1"/>
                </a:solidFill>
              </a:defRPr>
            </a:lvl3pPr>
            <a:lvl4pPr marL="905911" indent="0">
              <a:buNone/>
              <a:defRPr sz="1200">
                <a:solidFill>
                  <a:schemeClr val="bg1"/>
                </a:solidFill>
              </a:defRPr>
            </a:lvl4pPr>
            <a:lvl5pPr marL="1214936" indent="0">
              <a:buNone/>
              <a:defRPr sz="1200">
                <a:solidFill>
                  <a:schemeClr val="bg1"/>
                </a:solidFill>
              </a:defRPr>
            </a:lvl5pPr>
          </a:lstStyle>
          <a:p>
            <a:pPr lvl="0"/>
            <a:r>
              <a:rPr lang="en-US" dirty="0"/>
              <a:t>Q#: Insert footer question here.</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2" name="Picture 11">
            <a:extLst>
              <a:ext uri="{FF2B5EF4-FFF2-40B4-BE49-F238E27FC236}">
                <a16:creationId xmlns:a16="http://schemas.microsoft.com/office/drawing/2014/main" id="{AFE843BA-3993-4182-9BD0-C99B3089C9F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3" name="Picture 12" descr="SidewaysFacingArrow.png">
            <a:extLst>
              <a:ext uri="{FF2B5EF4-FFF2-40B4-BE49-F238E27FC236}">
                <a16:creationId xmlns:a16="http://schemas.microsoft.com/office/drawing/2014/main" id="{32050BC8-C4CD-482D-9AA7-E493C893BFC5}"/>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8" name="TextBox 7">
            <a:extLst>
              <a:ext uri="{FF2B5EF4-FFF2-40B4-BE49-F238E27FC236}">
                <a16:creationId xmlns:a16="http://schemas.microsoft.com/office/drawing/2014/main" id="{087C7F32-5856-4DD5-8ED1-CEF3F0B13FDC}"/>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0393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2 Line Headline</a:t>
            </a:r>
          </a:p>
        </p:txBody>
      </p:sp>
      <p:sp>
        <p:nvSpPr>
          <p:cNvPr id="11"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2" name="Picture 11">
            <a:extLst>
              <a:ext uri="{FF2B5EF4-FFF2-40B4-BE49-F238E27FC236}">
                <a16:creationId xmlns:a16="http://schemas.microsoft.com/office/drawing/2014/main" id="{82634867-B77D-45D9-A94C-0E9F8F3C4DE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3" name="Picture 12" descr="SidewaysFacingArrow.png">
            <a:extLst>
              <a:ext uri="{FF2B5EF4-FFF2-40B4-BE49-F238E27FC236}">
                <a16:creationId xmlns:a16="http://schemas.microsoft.com/office/drawing/2014/main" id="{0FBC10C6-E970-43F9-BBE2-7EF2416BFA0D}"/>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7" name="TextBox 6">
            <a:extLst>
              <a:ext uri="{FF2B5EF4-FFF2-40B4-BE49-F238E27FC236}">
                <a16:creationId xmlns:a16="http://schemas.microsoft.com/office/drawing/2014/main" id="{C679ACBA-1CF1-4188-BEE1-FD1807B7782A}"/>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748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 w/Q">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757" y="191797"/>
            <a:ext cx="11626644" cy="608585"/>
          </a:xfrm>
        </p:spPr>
        <p:txBody>
          <a:bodyPr anchor="t">
            <a:noAutofit/>
          </a:bodyPr>
          <a:lstStyle>
            <a:lvl1pPr marL="0" marR="0" indent="0" algn="l" defTabSz="609585" rtl="0" eaLnBrk="1" fontAlgn="auto" latinLnBrk="0" hangingPunct="1">
              <a:lnSpc>
                <a:spcPct val="100000"/>
              </a:lnSpc>
              <a:spcBef>
                <a:spcPts val="0"/>
              </a:spcBef>
              <a:spcAft>
                <a:spcPts val="0"/>
              </a:spcAft>
              <a:buClrTx/>
              <a:buSzTx/>
              <a:buFontTx/>
              <a:buNone/>
              <a:tabLst/>
              <a:defRPr sz="2933" baseline="0"/>
            </a:lvl1pPr>
          </a:lstStyle>
          <a:p>
            <a:pPr marL="341367" marR="0" lvl="0" indent="-341367" defTabSz="609585" rtl="0" eaLnBrk="1" fontAlgn="auto" latinLnBrk="0" hangingPunct="1">
              <a:lnSpc>
                <a:spcPct val="100000"/>
              </a:lnSpc>
              <a:spcBef>
                <a:spcPct val="20000"/>
              </a:spcBef>
              <a:spcAft>
                <a:spcPts val="0"/>
              </a:spcAft>
              <a:tabLst/>
              <a:defRPr/>
            </a:pPr>
            <a:r>
              <a:rPr lang="en-US" dirty="0"/>
              <a:t>2 Line Headline</a:t>
            </a:r>
          </a:p>
        </p:txBody>
      </p:sp>
      <p:sp>
        <p:nvSpPr>
          <p:cNvPr id="9" name="Text Placeholder 13"/>
          <p:cNvSpPr>
            <a:spLocks noGrp="1"/>
          </p:cNvSpPr>
          <p:nvPr>
            <p:ph type="body" sz="quarter" idx="10" hasCustomPrompt="1"/>
          </p:nvPr>
        </p:nvSpPr>
        <p:spPr>
          <a:xfrm>
            <a:off x="256471" y="6129867"/>
            <a:ext cx="7823200" cy="728133"/>
          </a:xfrm>
        </p:spPr>
        <p:txBody>
          <a:bodyPr anchor="ctr"/>
          <a:lstStyle>
            <a:lvl1pPr marL="0" indent="0">
              <a:buNone/>
              <a:defRPr sz="1200">
                <a:solidFill>
                  <a:schemeClr val="bg1"/>
                </a:solidFill>
              </a:defRPr>
            </a:lvl1pPr>
            <a:lvl2pPr marL="306910" indent="0">
              <a:buNone/>
              <a:defRPr sz="1200">
                <a:solidFill>
                  <a:schemeClr val="bg1"/>
                </a:solidFill>
              </a:defRPr>
            </a:lvl2pPr>
            <a:lvl3pPr marL="615934" indent="0">
              <a:buNone/>
              <a:defRPr sz="1200">
                <a:solidFill>
                  <a:schemeClr val="bg1"/>
                </a:solidFill>
              </a:defRPr>
            </a:lvl3pPr>
            <a:lvl4pPr marL="905911" indent="0">
              <a:buNone/>
              <a:defRPr sz="1200">
                <a:solidFill>
                  <a:schemeClr val="bg1"/>
                </a:solidFill>
              </a:defRPr>
            </a:lvl4pPr>
            <a:lvl5pPr marL="1214936" indent="0">
              <a:buNone/>
              <a:defRPr sz="1200">
                <a:solidFill>
                  <a:schemeClr val="bg1"/>
                </a:solidFill>
              </a:defRPr>
            </a:lvl5pPr>
          </a:lstStyle>
          <a:p>
            <a:pPr lvl="0"/>
            <a:r>
              <a:rPr lang="en-US" dirty="0"/>
              <a:t>Q#: Insert footer question here.</a:t>
            </a:r>
          </a:p>
        </p:txBody>
      </p:sp>
      <p:sp>
        <p:nvSpPr>
          <p:cNvPr id="12" name="Text Placeholder 2"/>
          <p:cNvSpPr>
            <a:spLocks noGrp="1"/>
          </p:cNvSpPr>
          <p:nvPr>
            <p:ph idx="1"/>
          </p:nvPr>
        </p:nvSpPr>
        <p:spPr>
          <a:xfrm>
            <a:off x="609600" y="1498601"/>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13" name="Picture 12">
            <a:extLst>
              <a:ext uri="{FF2B5EF4-FFF2-40B4-BE49-F238E27FC236}">
                <a16:creationId xmlns:a16="http://schemas.microsoft.com/office/drawing/2014/main" id="{D7565E79-23B9-4D79-9771-BA6E6E93239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14" name="Picture 13" descr="SidewaysFacingArrow.png">
            <a:extLst>
              <a:ext uri="{FF2B5EF4-FFF2-40B4-BE49-F238E27FC236}">
                <a16:creationId xmlns:a16="http://schemas.microsoft.com/office/drawing/2014/main" id="{CFE9D420-27C6-471A-8E36-6A0AE9F5EDBA}"/>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8" name="TextBox 7">
            <a:extLst>
              <a:ext uri="{FF2B5EF4-FFF2-40B4-BE49-F238E27FC236}">
                <a16:creationId xmlns:a16="http://schemas.microsoft.com/office/drawing/2014/main" id="{72C8BBC5-54E2-4C14-B27C-15E4212603A3}"/>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7381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ransition Slide">
    <p:spTree>
      <p:nvGrpSpPr>
        <p:cNvPr id="1" name=""/>
        <p:cNvGrpSpPr/>
        <p:nvPr/>
      </p:nvGrpSpPr>
      <p:grpSpPr>
        <a:xfrm>
          <a:off x="0" y="0"/>
          <a:ext cx="0" cy="0"/>
          <a:chOff x="0" y="0"/>
          <a:chExt cx="0" cy="0"/>
        </a:xfrm>
      </p:grpSpPr>
      <p:sp>
        <p:nvSpPr>
          <p:cNvPr id="6" name="Rectangle 5"/>
          <p:cNvSpPr/>
          <p:nvPr userDrawn="1"/>
        </p:nvSpPr>
        <p:spPr>
          <a:xfrm>
            <a:off x="0" y="2783565"/>
            <a:ext cx="12192000" cy="1051835"/>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10" name="Picture 9" descr="BenensonLogo_72_RGB.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0774" y="6169247"/>
            <a:ext cx="1237485" cy="451548"/>
          </a:xfrm>
          <a:prstGeom prst="rect">
            <a:avLst/>
          </a:prstGeom>
        </p:spPr>
      </p:pic>
      <p:sp>
        <p:nvSpPr>
          <p:cNvPr id="9" name="Text Placeholder 2"/>
          <p:cNvSpPr>
            <a:spLocks noGrp="1"/>
          </p:cNvSpPr>
          <p:nvPr>
            <p:ph type="body" sz="quarter" idx="10" hasCustomPrompt="1"/>
          </p:nvPr>
        </p:nvSpPr>
        <p:spPr>
          <a:xfrm>
            <a:off x="2133600" y="2910418"/>
            <a:ext cx="7213600" cy="823383"/>
          </a:xfrm>
        </p:spPr>
        <p:txBody>
          <a:bodyPr/>
          <a:lstStyle>
            <a:lvl1pPr marL="0" indent="0">
              <a:buFontTx/>
              <a:buNone/>
              <a:defRPr sz="4267" b="1">
                <a:solidFill>
                  <a:schemeClr val="bg1"/>
                </a:solidFill>
              </a:defRPr>
            </a:lvl1pPr>
            <a:lvl2pPr marL="306910" indent="0">
              <a:buFontTx/>
              <a:buNone/>
              <a:defRPr sz="4267" b="1"/>
            </a:lvl2pPr>
            <a:lvl3pPr marL="615934" indent="0">
              <a:buFontTx/>
              <a:buNone/>
              <a:defRPr sz="4267" b="1"/>
            </a:lvl3pPr>
            <a:lvl4pPr marL="905911" indent="0">
              <a:buFontTx/>
              <a:buNone/>
              <a:defRPr sz="4267" b="1"/>
            </a:lvl4pPr>
            <a:lvl5pPr marL="1214936" indent="0">
              <a:buFontTx/>
              <a:buNone/>
              <a:defRPr sz="4267" b="1"/>
            </a:lvl5pPr>
          </a:lstStyle>
          <a:p>
            <a:pPr lvl="0"/>
            <a:r>
              <a:rPr lang="en-US" dirty="0"/>
              <a:t>Transition Slide Title</a:t>
            </a:r>
          </a:p>
        </p:txBody>
      </p:sp>
    </p:spTree>
    <p:extLst>
      <p:ext uri="{BB962C8B-B14F-4D97-AF65-F5344CB8AC3E}">
        <p14:creationId xmlns:p14="http://schemas.microsoft.com/office/powerpoint/2010/main" val="3938471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10" Type="http://schemas.openxmlformats.org/officeDocument/2006/relationships/image" Target="../media/image2.png"/><Relationship Id="rId4" Type="http://schemas.openxmlformats.org/officeDocument/2006/relationships/slideLayout" Target="../slideLayouts/slideLayout23.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650711"/>
          </a:xfrm>
          <a:prstGeom prst="rect">
            <a:avLst/>
          </a:prstGeom>
        </p:spPr>
        <p:txBody>
          <a:bodyPr vert="horz" lIns="91440" tIns="45720" rIns="91440" bIns="45720" rtlCol="0" anchor="t">
            <a:noAutofit/>
          </a:bodyPr>
          <a:lstStyle/>
          <a:p>
            <a:r>
              <a:rPr lang="en-US" dirty="0"/>
              <a:t>Slide Title Goes Here</a:t>
            </a:r>
          </a:p>
        </p:txBody>
      </p:sp>
      <p:sp>
        <p:nvSpPr>
          <p:cNvPr id="3" name="Text Placeholder 2"/>
          <p:cNvSpPr>
            <a:spLocks noGrp="1"/>
          </p:cNvSpPr>
          <p:nvPr>
            <p:ph type="body" idx="1"/>
          </p:nvPr>
        </p:nvSpPr>
        <p:spPr>
          <a:xfrm>
            <a:off x="609600" y="1795178"/>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spTree>
    <p:extLst>
      <p:ext uri="{BB962C8B-B14F-4D97-AF65-F5344CB8AC3E}">
        <p14:creationId xmlns:p14="http://schemas.microsoft.com/office/powerpoint/2010/main" val="254696954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96" r:id="rId13"/>
  </p:sldLayoutIdLst>
  <p:hf hdr="0" ftr="0" dt="0"/>
  <p:txStyles>
    <p:titleStyle>
      <a:lvl1pPr algn="l" defTabSz="609585" rtl="0" eaLnBrk="1" latinLnBrk="0" hangingPunct="1">
        <a:spcBef>
          <a:spcPct val="0"/>
        </a:spcBef>
        <a:buNone/>
        <a:defRPr sz="2933" b="1" i="0" kern="1200" baseline="0">
          <a:solidFill>
            <a:schemeClr val="tx2"/>
          </a:solidFill>
          <a:latin typeface="Arial Narrow"/>
          <a:ea typeface="+mj-ea"/>
          <a:cs typeface="Arial Narrow"/>
        </a:defRPr>
      </a:lvl1pPr>
    </p:titleStyle>
    <p:bodyStyle>
      <a:lvl1pPr marL="341367" indent="-341367" algn="l" defTabSz="609585" rtl="0" eaLnBrk="1" latinLnBrk="0" hangingPunct="1">
        <a:spcBef>
          <a:spcPct val="20000"/>
        </a:spcBef>
        <a:buClr>
          <a:srgbClr val="324CA1"/>
        </a:buClr>
        <a:buSzPct val="100000"/>
        <a:buFont typeface="Arial"/>
        <a:buChar char="•"/>
        <a:defRPr sz="1867" kern="1200">
          <a:solidFill>
            <a:schemeClr val="tx2">
              <a:lumMod val="85000"/>
              <a:lumOff val="15000"/>
            </a:schemeClr>
          </a:solidFill>
          <a:latin typeface="Arial Narrow"/>
          <a:ea typeface="+mn-ea"/>
          <a:cs typeface="Arial Narrow"/>
        </a:defRPr>
      </a:lvl1pPr>
      <a:lvl2pPr marL="615935"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2pPr>
      <a:lvl3pPr marL="905911" indent="-289977"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3pPr>
      <a:lvl4pPr marL="1214936"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4pPr>
      <a:lvl5pPr marL="1521846" indent="-306910"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650711"/>
          </a:xfrm>
          <a:prstGeom prst="rect">
            <a:avLst/>
          </a:prstGeom>
        </p:spPr>
        <p:txBody>
          <a:bodyPr vert="horz" lIns="91440" tIns="45720" rIns="91440" bIns="45720" rtlCol="0" anchor="t">
            <a:noAutofit/>
          </a:bodyPr>
          <a:lstStyle/>
          <a:p>
            <a:r>
              <a:rPr lang="en-US" dirty="0"/>
              <a:t>Slide Title Goes Here</a:t>
            </a:r>
          </a:p>
        </p:txBody>
      </p:sp>
      <p:sp>
        <p:nvSpPr>
          <p:cNvPr id="3" name="Text Placeholder 2"/>
          <p:cNvSpPr>
            <a:spLocks noGrp="1"/>
          </p:cNvSpPr>
          <p:nvPr>
            <p:ph type="body" idx="1"/>
          </p:nvPr>
        </p:nvSpPr>
        <p:spPr>
          <a:xfrm>
            <a:off x="609600" y="1795178"/>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8" name="Picture 7">
            <a:extLst>
              <a:ext uri="{FF2B5EF4-FFF2-40B4-BE49-F238E27FC236}">
                <a16:creationId xmlns:a16="http://schemas.microsoft.com/office/drawing/2014/main" id="{06DCF20D-65DF-4B11-AB4F-1246C89166AC}"/>
              </a:ext>
            </a:extLst>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9" name="Picture 8" descr="SidewaysFacingArrow.png">
            <a:extLst>
              <a:ext uri="{FF2B5EF4-FFF2-40B4-BE49-F238E27FC236}">
                <a16:creationId xmlns:a16="http://schemas.microsoft.com/office/drawing/2014/main" id="{8F7F657E-0FCF-44AF-847A-DFA60AEECDFC}"/>
              </a:ext>
            </a:extLst>
          </p:cNvPr>
          <p:cNvPicPr>
            <a:picLocks noChangeAspect="1"/>
          </p:cNvPicPr>
          <p:nvPr userDrawn="1"/>
        </p:nvPicPr>
        <p:blipFill rotWithShape="1">
          <a:blip r:embed="rId9"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10" name="TextBox 9">
            <a:extLst>
              <a:ext uri="{FF2B5EF4-FFF2-40B4-BE49-F238E27FC236}">
                <a16:creationId xmlns:a16="http://schemas.microsoft.com/office/drawing/2014/main" id="{1B46230B-6B8D-49BD-9C05-1EC05F1C0E7B}"/>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918826"/>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Lst>
  <p:hf hdr="0" ftr="0" dt="0"/>
  <p:txStyles>
    <p:titleStyle>
      <a:lvl1pPr algn="l" defTabSz="609585" rtl="0" eaLnBrk="1" latinLnBrk="0" hangingPunct="1">
        <a:spcBef>
          <a:spcPct val="0"/>
        </a:spcBef>
        <a:buNone/>
        <a:defRPr sz="2400" b="1" i="0" kern="1200" baseline="0">
          <a:solidFill>
            <a:schemeClr val="tx2"/>
          </a:solidFill>
          <a:latin typeface="Arial Narrow"/>
          <a:ea typeface="+mj-ea"/>
          <a:cs typeface="Arial Narrow"/>
        </a:defRPr>
      </a:lvl1pPr>
    </p:titleStyle>
    <p:bodyStyle>
      <a:lvl1pPr marL="341367" indent="-341367" algn="l" defTabSz="609585" rtl="0" eaLnBrk="1" latinLnBrk="0" hangingPunct="1">
        <a:spcBef>
          <a:spcPct val="20000"/>
        </a:spcBef>
        <a:buClr>
          <a:srgbClr val="042F65"/>
        </a:buClr>
        <a:buSzPct val="100000"/>
        <a:buFont typeface="Arial"/>
        <a:buChar char="•"/>
        <a:defRPr sz="1867" kern="1200">
          <a:solidFill>
            <a:schemeClr val="tx2">
              <a:lumMod val="85000"/>
              <a:lumOff val="15000"/>
            </a:schemeClr>
          </a:solidFill>
          <a:latin typeface="Arial Narrow"/>
          <a:ea typeface="+mn-ea"/>
          <a:cs typeface="Arial Narrow"/>
        </a:defRPr>
      </a:lvl1pPr>
      <a:lvl2pPr marL="615935"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2pPr>
      <a:lvl3pPr marL="905911" indent="-289977"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3pPr>
      <a:lvl4pPr marL="1214936"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4pPr>
      <a:lvl5pPr marL="1521846" indent="-306910"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650711"/>
          </a:xfrm>
          <a:prstGeom prst="rect">
            <a:avLst/>
          </a:prstGeom>
        </p:spPr>
        <p:txBody>
          <a:bodyPr vert="horz" lIns="91440" tIns="45720" rIns="91440" bIns="45720" rtlCol="0" anchor="t">
            <a:noAutofit/>
          </a:bodyPr>
          <a:lstStyle/>
          <a:p>
            <a:r>
              <a:rPr lang="en-US" dirty="0"/>
              <a:t>Slide Title Goes Here</a:t>
            </a:r>
          </a:p>
        </p:txBody>
      </p:sp>
      <p:sp>
        <p:nvSpPr>
          <p:cNvPr id="3" name="Text Placeholder 2"/>
          <p:cNvSpPr>
            <a:spLocks noGrp="1"/>
          </p:cNvSpPr>
          <p:nvPr>
            <p:ph type="body" idx="1"/>
          </p:nvPr>
        </p:nvSpPr>
        <p:spPr>
          <a:xfrm>
            <a:off x="609600" y="1795178"/>
            <a:ext cx="10972800" cy="4330985"/>
          </a:xfrm>
          <a:prstGeom prst="rect">
            <a:avLst/>
          </a:prstGeom>
        </p:spPr>
        <p:txBody>
          <a:bodyPr vert="horz" lIns="91440" tIns="45720" rIns="91440" bIns="45720" rtlCol="0">
            <a:noAutofit/>
          </a:bodyPr>
          <a:lstStyle/>
          <a:p>
            <a:pPr lvl="0"/>
            <a:r>
              <a:rPr lang="en-US" dirty="0"/>
              <a:t>Bullet One</a:t>
            </a:r>
          </a:p>
          <a:p>
            <a:pPr lvl="1"/>
            <a:r>
              <a:rPr lang="en-US" dirty="0"/>
              <a:t>Second level</a:t>
            </a:r>
          </a:p>
          <a:p>
            <a:pPr lvl="2"/>
            <a:r>
              <a:rPr lang="en-US" dirty="0"/>
              <a:t>Third level</a:t>
            </a:r>
          </a:p>
          <a:p>
            <a:pPr lvl="3"/>
            <a:r>
              <a:rPr lang="en-US" dirty="0"/>
              <a:t>Fourth level</a:t>
            </a:r>
          </a:p>
          <a:p>
            <a:pPr lvl="4"/>
            <a:r>
              <a:rPr lang="en-US" dirty="0"/>
              <a:t>Fifth level</a:t>
            </a:r>
          </a:p>
          <a:p>
            <a:pPr lvl="2"/>
            <a:endParaRPr lang="en-US" dirty="0"/>
          </a:p>
          <a:p>
            <a:pPr lvl="2"/>
            <a:endParaRPr lang="en-US" dirty="0"/>
          </a:p>
        </p:txBody>
      </p:sp>
      <p:pic>
        <p:nvPicPr>
          <p:cNvPr id="8" name="Picture 7">
            <a:extLst>
              <a:ext uri="{FF2B5EF4-FFF2-40B4-BE49-F238E27FC236}">
                <a16:creationId xmlns:a16="http://schemas.microsoft.com/office/drawing/2014/main" id="{27A6434C-5AB8-4938-983D-3B7099C980AB}"/>
              </a:ext>
            </a:extLst>
          </p:cNvPr>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10209334" y="6270412"/>
            <a:ext cx="1308947" cy="477623"/>
          </a:xfrm>
          <a:prstGeom prst="rect">
            <a:avLst/>
          </a:prstGeom>
        </p:spPr>
      </p:pic>
      <p:pic>
        <p:nvPicPr>
          <p:cNvPr id="9" name="Picture 8" descr="SidewaysFacingArrow.png">
            <a:extLst>
              <a:ext uri="{FF2B5EF4-FFF2-40B4-BE49-F238E27FC236}">
                <a16:creationId xmlns:a16="http://schemas.microsoft.com/office/drawing/2014/main" id="{3A387EEF-A4D1-400D-8958-1BCCDF718E50}"/>
              </a:ext>
            </a:extLst>
          </p:cNvPr>
          <p:cNvPicPr>
            <a:picLocks noChangeAspect="1"/>
          </p:cNvPicPr>
          <p:nvPr userDrawn="1"/>
        </p:nvPicPr>
        <p:blipFill rotWithShape="1">
          <a:blip r:embed="rId10" cstate="print">
            <a:extLst>
              <a:ext uri="{28A0092B-C50C-407E-A947-70E740481C1C}">
                <a14:useLocalDpi xmlns:a14="http://schemas.microsoft.com/office/drawing/2010/main"/>
              </a:ext>
            </a:extLst>
          </a:blip>
          <a:srcRect/>
          <a:stretch/>
        </p:blipFill>
        <p:spPr>
          <a:xfrm rot="5400000">
            <a:off x="158268" y="-158267"/>
            <a:ext cx="292372" cy="581198"/>
          </a:xfrm>
          <a:prstGeom prst="rect">
            <a:avLst/>
          </a:prstGeom>
        </p:spPr>
      </p:pic>
      <p:sp>
        <p:nvSpPr>
          <p:cNvPr id="10" name="TextBox 9">
            <a:extLst>
              <a:ext uri="{FF2B5EF4-FFF2-40B4-BE49-F238E27FC236}">
                <a16:creationId xmlns:a16="http://schemas.microsoft.com/office/drawing/2014/main" id="{8A365AEE-CF52-4F68-8995-F14751AF5A40}"/>
              </a:ext>
            </a:extLst>
          </p:cNvPr>
          <p:cNvSpPr txBox="1"/>
          <p:nvPr userDrawn="1"/>
        </p:nvSpPr>
        <p:spPr>
          <a:xfrm>
            <a:off x="11580297" y="6340154"/>
            <a:ext cx="372218" cy="276999"/>
          </a:xfrm>
          <a:prstGeom prst="rect">
            <a:avLst/>
          </a:prstGeom>
          <a:noFill/>
        </p:spPr>
        <p:txBody>
          <a:bodyPr wrap="none" rtlCol="0">
            <a:spAutoFit/>
          </a:bodyPr>
          <a:lstStyle/>
          <a:p>
            <a:pPr algn="ctr"/>
            <a:fld id="{64B62F0C-2EC8-AC47-88ED-9C167D1EF390}" type="slidenum">
              <a:rPr lang="en-US" sz="1200" smtClean="0">
                <a:solidFill>
                  <a:schemeClr val="tx2"/>
                </a:solidFill>
                <a:latin typeface="Arial" panose="020B0604020202020204" pitchFamily="34" charset="0"/>
                <a:cs typeface="Arial" panose="020B0604020202020204" pitchFamily="34" charset="0"/>
              </a:rPr>
              <a:pPr algn="ctr"/>
              <a:t>‹#›</a:t>
            </a:fld>
            <a:endParaRPr lang="en-US" sz="12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754116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4" r:id="rId7"/>
  </p:sldLayoutIdLst>
  <p:hf hdr="0" ftr="0" dt="0"/>
  <p:txStyles>
    <p:titleStyle>
      <a:lvl1pPr algn="l" defTabSz="609585" rtl="0" eaLnBrk="1" latinLnBrk="0" hangingPunct="1">
        <a:spcBef>
          <a:spcPct val="0"/>
        </a:spcBef>
        <a:buNone/>
        <a:defRPr sz="2400" b="1" i="0" kern="1200" baseline="0">
          <a:solidFill>
            <a:schemeClr val="tx2"/>
          </a:solidFill>
          <a:latin typeface="Arial Narrow"/>
          <a:ea typeface="+mj-ea"/>
          <a:cs typeface="Arial Narrow"/>
        </a:defRPr>
      </a:lvl1pPr>
    </p:titleStyle>
    <p:bodyStyle>
      <a:lvl1pPr marL="341367" indent="-341367" algn="l" defTabSz="609585" rtl="0" eaLnBrk="1" latinLnBrk="0" hangingPunct="1">
        <a:spcBef>
          <a:spcPct val="20000"/>
        </a:spcBef>
        <a:buClr>
          <a:srgbClr val="042F65"/>
        </a:buClr>
        <a:buSzPct val="100000"/>
        <a:buFont typeface="Arial"/>
        <a:buChar char="•"/>
        <a:defRPr sz="1867" kern="1200">
          <a:solidFill>
            <a:schemeClr val="tx2">
              <a:lumMod val="85000"/>
              <a:lumOff val="15000"/>
            </a:schemeClr>
          </a:solidFill>
          <a:latin typeface="Arial Narrow"/>
          <a:ea typeface="+mn-ea"/>
          <a:cs typeface="Arial Narrow"/>
        </a:defRPr>
      </a:lvl1pPr>
      <a:lvl2pPr marL="615935"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2pPr>
      <a:lvl3pPr marL="905911" indent="-289977"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3pPr>
      <a:lvl4pPr marL="1214936" indent="-309026"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4pPr>
      <a:lvl5pPr marL="1521846" indent="-306910" algn="l" defTabSz="609585" rtl="0" eaLnBrk="1" latinLnBrk="0" hangingPunct="1">
        <a:spcBef>
          <a:spcPct val="20000"/>
        </a:spcBef>
        <a:buFont typeface="Lucida Grande"/>
        <a:buChar char="▪"/>
        <a:defRPr sz="1867" kern="1200">
          <a:solidFill>
            <a:schemeClr val="tx2">
              <a:lumMod val="65000"/>
              <a:lumOff val="35000"/>
            </a:schemeClr>
          </a:solidFill>
          <a:latin typeface="Arial Narrow"/>
          <a:ea typeface="+mn-ea"/>
          <a:cs typeface="Arial Narrow"/>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21.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1.xml"/><Relationship Id="rId4" Type="http://schemas.openxmlformats.org/officeDocument/2006/relationships/chart" Target="../charts/chart17.xml"/></Relationships>
</file>

<file path=ppt/slides/_rels/slide1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chart" Target="../charts/chart27.xml"/><Relationship Id="rId4" Type="http://schemas.openxmlformats.org/officeDocument/2006/relationships/chart" Target="../charts/chart26.xml"/></Relationships>
</file>

<file path=ppt/slides/_rels/slide2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30.xml"/><Relationship Id="rId4" Type="http://schemas.openxmlformats.org/officeDocument/2006/relationships/chart" Target="../charts/char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32.xml"/></Relationships>
</file>

<file path=ppt/slides/_rels/slide2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21.xml"/><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22.xml"/><Relationship Id="rId1" Type="http://schemas.openxmlformats.org/officeDocument/2006/relationships/slideLayout" Target="../slideLayouts/slideLayout21.xml"/><Relationship Id="rId4" Type="http://schemas.openxmlformats.org/officeDocument/2006/relationships/chart" Target="../charts/chart35.xml"/></Relationships>
</file>

<file path=ppt/slides/_rels/slide28.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23.xml"/><Relationship Id="rId1" Type="http://schemas.openxmlformats.org/officeDocument/2006/relationships/slideLayout" Target="../slideLayouts/slideLayout21.xml"/></Relationships>
</file>

<file path=ppt/slides/_rels/slide29.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24.xml"/><Relationship Id="rId1" Type="http://schemas.openxmlformats.org/officeDocument/2006/relationships/slideLayout" Target="../slideLayouts/slideLayout21.xml"/><Relationship Id="rId4" Type="http://schemas.openxmlformats.org/officeDocument/2006/relationships/chart" Target="../charts/char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25.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1CC25-0A92-4930-80A8-44A7A1C6DD1A}"/>
              </a:ext>
            </a:extLst>
          </p:cNvPr>
          <p:cNvSpPr/>
          <p:nvPr/>
        </p:nvSpPr>
        <p:spPr>
          <a:xfrm>
            <a:off x="-2" y="3160183"/>
            <a:ext cx="12192002" cy="1342553"/>
          </a:xfrm>
          <a:prstGeom prst="rect">
            <a:avLst/>
          </a:prstGeom>
          <a:solidFill>
            <a:schemeClr val="tx1">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9810230" y="6376670"/>
            <a:ext cx="2000771" cy="310919"/>
          </a:xfrm>
          <a:prstGeom prst="rect">
            <a:avLst/>
          </a:prstGeom>
        </p:spPr>
        <p:txBody>
          <a:bodyPr wrap="square">
            <a:spAutoFit/>
          </a:bodyPr>
          <a:lstStyle/>
          <a:p>
            <a:pPr marL="0" marR="0" lvl="0" indent="0" algn="r" defTabSz="609594" rtl="0" eaLnBrk="1" fontAlgn="auto" latinLnBrk="0" hangingPunct="1">
              <a:lnSpc>
                <a:spcPct val="110000"/>
              </a:lnSpc>
              <a:spcBef>
                <a:spcPts val="0"/>
              </a:spcBef>
              <a:spcAft>
                <a:spcPts val="0"/>
              </a:spcAft>
              <a:buClrTx/>
              <a:buSzTx/>
              <a:buFontTx/>
              <a:buNone/>
              <a:tabLst/>
              <a:defRPr/>
            </a:pPr>
            <a:r>
              <a:rPr lang="en-US" sz="1400" dirty="0">
                <a:solidFill>
                  <a:srgbClr val="000000"/>
                </a:solidFill>
                <a:latin typeface="Arial" panose="020B0604020202020204" pitchFamily="34" charset="0"/>
                <a:cs typeface="Arial" panose="020B0604020202020204" pitchFamily="34" charset="0"/>
              </a:rPr>
              <a:t>January 2021</a:t>
            </a:r>
            <a:endParaRPr kumimoji="0" lang="en-US" sz="140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
        <p:nvSpPr>
          <p:cNvPr id="2" name="Rectangle 1"/>
          <p:cNvSpPr/>
          <p:nvPr/>
        </p:nvSpPr>
        <p:spPr>
          <a:xfrm>
            <a:off x="3327256" y="3542647"/>
            <a:ext cx="8790675" cy="523220"/>
          </a:xfrm>
          <a:prstGeom prst="rect">
            <a:avLst/>
          </a:prstGeom>
        </p:spPr>
        <p:txBody>
          <a:bodyPr wrap="square">
            <a:spAutoFit/>
          </a:bodyPr>
          <a:lstStyle/>
          <a:p>
            <a:pPr marL="0" marR="0" lvl="0" indent="0" algn="l" defTabSz="609594"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Arial" charset="0"/>
                <a:cs typeface="Arial" panose="020B0604020202020204" pitchFamily="34" charset="0"/>
              </a:rPr>
              <a:t>COVID and Jewish Engagement Research</a:t>
            </a:r>
          </a:p>
        </p:txBody>
      </p:sp>
      <p:cxnSp>
        <p:nvCxnSpPr>
          <p:cNvPr id="10" name="Straight Connector 9">
            <a:extLst>
              <a:ext uri="{FF2B5EF4-FFF2-40B4-BE49-F238E27FC236}">
                <a16:creationId xmlns:a16="http://schemas.microsoft.com/office/drawing/2014/main" id="{BD3EF198-3092-4995-A1C2-742B51017C14}"/>
              </a:ext>
            </a:extLst>
          </p:cNvPr>
          <p:cNvCxnSpPr>
            <a:cxnSpLocks/>
          </p:cNvCxnSpPr>
          <p:nvPr/>
        </p:nvCxnSpPr>
        <p:spPr>
          <a:xfrm>
            <a:off x="2972002" y="3442307"/>
            <a:ext cx="0" cy="723900"/>
          </a:xfrm>
          <a:prstGeom prst="line">
            <a:avLst/>
          </a:prstGeom>
          <a:ln w="3175" cap="flat" cmpd="sng">
            <a:solidFill>
              <a:schemeClr val="bg1"/>
            </a:solidFill>
            <a:prstDash val="sysDash"/>
            <a:miter lim="800000"/>
          </a:ln>
          <a:effectLst/>
        </p:spPr>
        <p:style>
          <a:lnRef idx="2">
            <a:schemeClr val="accent1"/>
          </a:lnRef>
          <a:fillRef idx="0">
            <a:schemeClr val="accent1"/>
          </a:fillRef>
          <a:effectRef idx="1">
            <a:schemeClr val="accent1"/>
          </a:effectRef>
          <a:fontRef idx="minor">
            <a:schemeClr val="tx1"/>
          </a:fontRef>
        </p:style>
      </p:cxnSp>
      <p:pic>
        <p:nvPicPr>
          <p:cNvPr id="12" name="Picture 11" descr="BenensonLogo_reversed.png">
            <a:extLst>
              <a:ext uri="{FF2B5EF4-FFF2-40B4-BE49-F238E27FC236}">
                <a16:creationId xmlns:a16="http://schemas.microsoft.com/office/drawing/2014/main" id="{390A2B0B-916D-4C20-AD4B-7FBA1A88214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9195" y="3401498"/>
            <a:ext cx="2207554" cy="805518"/>
          </a:xfrm>
          <a:prstGeom prst="rect">
            <a:avLst/>
          </a:prstGeom>
        </p:spPr>
      </p:pic>
    </p:spTree>
    <p:extLst>
      <p:ext uri="{BB962C8B-B14F-4D97-AF65-F5344CB8AC3E}">
        <p14:creationId xmlns:p14="http://schemas.microsoft.com/office/powerpoint/2010/main" val="2329356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The fundamental way the pandemic has changed people’s lives right now has provided the space and opportunity to connect with their Jewishness</a:t>
            </a:r>
          </a:p>
        </p:txBody>
      </p:sp>
      <p:sp>
        <p:nvSpPr>
          <p:cNvPr id="20" name="Rectangle 19">
            <a:extLst>
              <a:ext uri="{FF2B5EF4-FFF2-40B4-BE49-F238E27FC236}">
                <a16:creationId xmlns:a16="http://schemas.microsoft.com/office/drawing/2014/main" id="{4A825EC2-BF48-491D-847A-29F300BBB3FA}"/>
              </a:ext>
            </a:extLst>
          </p:cNvPr>
          <p:cNvSpPr/>
          <p:nvPr/>
        </p:nvSpPr>
        <p:spPr>
          <a:xfrm>
            <a:off x="2521129" y="1147895"/>
            <a:ext cx="7149742" cy="577533"/>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What specifically did you do that was new, and what made you decide to do that? </a:t>
            </a:r>
            <a:b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140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Open-ended response, asked of those who have something new </a:t>
            </a:r>
          </a:p>
        </p:txBody>
      </p:sp>
      <p:graphicFrame>
        <p:nvGraphicFramePr>
          <p:cNvPr id="10" name="Chart 9">
            <a:extLst>
              <a:ext uri="{FF2B5EF4-FFF2-40B4-BE49-F238E27FC236}">
                <a16:creationId xmlns:a16="http://schemas.microsoft.com/office/drawing/2014/main" id="{02912252-7173-4CDA-8DA1-D49B038DC2D4}"/>
              </a:ext>
            </a:extLst>
          </p:cNvPr>
          <p:cNvGraphicFramePr/>
          <p:nvPr/>
        </p:nvGraphicFramePr>
        <p:xfrm>
          <a:off x="290599" y="1725428"/>
          <a:ext cx="5709607" cy="4448949"/>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a:extLst>
              <a:ext uri="{FF2B5EF4-FFF2-40B4-BE49-F238E27FC236}">
                <a16:creationId xmlns:a16="http://schemas.microsoft.com/office/drawing/2014/main" id="{5A039383-242F-4DBC-A278-B5A8BAB35675}"/>
              </a:ext>
            </a:extLst>
          </p:cNvPr>
          <p:cNvSpPr/>
          <p:nvPr/>
        </p:nvSpPr>
        <p:spPr>
          <a:xfrm>
            <a:off x="130630" y="6489358"/>
            <a:ext cx="4836572" cy="276999"/>
          </a:xfrm>
          <a:prstGeom prst="rect">
            <a:avLst/>
          </a:prstGeom>
        </p:spPr>
        <p:txBody>
          <a:bodyPr wrap="square">
            <a:spAutoFit/>
          </a:bodyPr>
          <a:lstStyle/>
          <a:p>
            <a:pPr lvl="0"/>
            <a:r>
              <a:rPr lang="en-US" sz="1200" i="1" dirty="0">
                <a:solidFill>
                  <a:schemeClr val="tx2"/>
                </a:solidFill>
              </a:rPr>
              <a:t>Non-specific responses or responses with 1% or less are not shown.</a:t>
            </a:r>
          </a:p>
        </p:txBody>
      </p:sp>
      <p:graphicFrame>
        <p:nvGraphicFramePr>
          <p:cNvPr id="3" name="Table 3">
            <a:extLst>
              <a:ext uri="{FF2B5EF4-FFF2-40B4-BE49-F238E27FC236}">
                <a16:creationId xmlns:a16="http://schemas.microsoft.com/office/drawing/2014/main" id="{1B4E28CF-FF93-4DFD-AFB3-1C2176B52475}"/>
              </a:ext>
            </a:extLst>
          </p:cNvPr>
          <p:cNvGraphicFramePr>
            <a:graphicFrameLocks noGrp="1"/>
          </p:cNvGraphicFramePr>
          <p:nvPr>
            <p:extLst>
              <p:ext uri="{D42A27DB-BD31-4B8C-83A1-F6EECF244321}">
                <p14:modId xmlns:p14="http://schemas.microsoft.com/office/powerpoint/2010/main" val="253037235"/>
              </p:ext>
            </p:extLst>
          </p:nvPr>
        </p:nvGraphicFramePr>
        <p:xfrm>
          <a:off x="6301947" y="1792157"/>
          <a:ext cx="5306580" cy="4297680"/>
        </p:xfrm>
        <a:graphic>
          <a:graphicData uri="http://schemas.openxmlformats.org/drawingml/2006/table">
            <a:tbl>
              <a:tblPr>
                <a:tableStyleId>{5C22544A-7EE6-4342-B048-85BDC9FD1C3A}</a:tableStyleId>
              </a:tblPr>
              <a:tblGrid>
                <a:gridCol w="1444090">
                  <a:extLst>
                    <a:ext uri="{9D8B030D-6E8A-4147-A177-3AD203B41FA5}">
                      <a16:colId xmlns:a16="http://schemas.microsoft.com/office/drawing/2014/main" val="3435721870"/>
                    </a:ext>
                  </a:extLst>
                </a:gridCol>
                <a:gridCol w="3862490">
                  <a:extLst>
                    <a:ext uri="{9D8B030D-6E8A-4147-A177-3AD203B41FA5}">
                      <a16:colId xmlns:a16="http://schemas.microsoft.com/office/drawing/2014/main" val="689393296"/>
                    </a:ext>
                  </a:extLst>
                </a:gridCol>
              </a:tblGrid>
              <a:tr h="628137">
                <a:tc gridSpan="2">
                  <a:txBody>
                    <a:bodyPr/>
                    <a:lstStyle/>
                    <a:p>
                      <a:pPr algn="ctr"/>
                      <a:r>
                        <a:rPr lang="en-US" sz="1600" i="1" u="sng" dirty="0">
                          <a:solidFill>
                            <a:schemeClr val="tx2"/>
                          </a:solidFill>
                          <a:latin typeface="+mj-lt"/>
                        </a:rPr>
                        <a:t>In their own words</a:t>
                      </a:r>
                    </a:p>
                    <a:p>
                      <a:pPr algn="ctr"/>
                      <a:endParaRPr lang="en-US" sz="600" i="1" u="sng" dirty="0">
                        <a:solidFill>
                          <a:schemeClr val="tx2"/>
                        </a:solidFill>
                        <a:latin typeface="+mj-lt"/>
                      </a:endParaRPr>
                    </a:p>
                    <a:p>
                      <a:r>
                        <a:rPr lang="en-US" sz="1400" dirty="0">
                          <a:solidFill>
                            <a:schemeClr val="tx2"/>
                          </a:solidFill>
                          <a:latin typeface="+mj-lt"/>
                        </a:rPr>
                        <a:t>The pandemic has created…</a:t>
                      </a:r>
                    </a:p>
                  </a:txBody>
                  <a:tcPr>
                    <a:lnL w="6350" cap="flat" cmpd="sng" algn="ctr">
                      <a:solidFill>
                        <a:schemeClr val="tx2"/>
                      </a:solidFill>
                      <a:prstDash val="dash"/>
                      <a:round/>
                      <a:headEnd type="none" w="med" len="med"/>
                      <a:tailEnd type="none" w="med" len="med"/>
                    </a:lnL>
                    <a:lnR w="6350" cap="flat" cmpd="sng" algn="ctr">
                      <a:solidFill>
                        <a:schemeClr val="tx2"/>
                      </a:solidFill>
                      <a:prstDash val="dash"/>
                      <a:round/>
                      <a:headEnd type="none" w="med" len="med"/>
                      <a:tailEnd type="none" w="med" len="med"/>
                    </a:lnR>
                    <a:lnT w="6350" cap="flat" cmpd="sng" algn="ctr">
                      <a:solidFill>
                        <a:schemeClr val="tx2"/>
                      </a:solidFill>
                      <a:prstDash val="dash"/>
                      <a:round/>
                      <a:headEnd type="none" w="med" len="med"/>
                      <a:tailEnd type="none" w="med" len="med"/>
                    </a:lnT>
                    <a:noFill/>
                  </a:tcPr>
                </a:tc>
                <a:tc hMerge="1">
                  <a:txBody>
                    <a:bodyPr/>
                    <a:lstStyle/>
                    <a:p>
                      <a:endParaRPr lang="en-US" dirty="0"/>
                    </a:p>
                  </a:txBody>
                  <a:tcPr/>
                </a:tc>
                <a:extLst>
                  <a:ext uri="{0D108BD9-81ED-4DB2-BD59-A6C34878D82A}">
                    <a16:rowId xmlns:a16="http://schemas.microsoft.com/office/drawing/2014/main" val="4277016598"/>
                  </a:ext>
                </a:extLst>
              </a:tr>
              <a:tr h="448670">
                <a:tc>
                  <a:txBody>
                    <a:bodyPr/>
                    <a:lstStyle/>
                    <a:p>
                      <a:pPr algn="ctr"/>
                      <a:r>
                        <a:rPr lang="en-US" sz="1200" b="1" i="1" dirty="0">
                          <a:solidFill>
                            <a:schemeClr val="tx2"/>
                          </a:solidFill>
                          <a:latin typeface="+mj-lt"/>
                        </a:rPr>
                        <a:t>Community Hardship</a:t>
                      </a:r>
                    </a:p>
                  </a:txBody>
                  <a:tcPr anchor="ctr">
                    <a:lnL w="6350" cap="flat" cmpd="sng" algn="ctr">
                      <a:solidFill>
                        <a:schemeClr val="tx2"/>
                      </a:solidFill>
                      <a:prstDash val="dash"/>
                      <a:round/>
                      <a:headEnd type="none" w="med" len="med"/>
                      <a:tailEnd type="none" w="med" len="med"/>
                    </a:lnL>
                    <a:solidFill>
                      <a:schemeClr val="bg1">
                        <a:lumMod val="95000"/>
                      </a:schemeClr>
                    </a:solidFill>
                  </a:tcPr>
                </a:tc>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200" i="1" kern="1200" dirty="0">
                          <a:solidFill>
                            <a:schemeClr val="tx2"/>
                          </a:solidFill>
                          <a:effectLst/>
                          <a:latin typeface="+mn-lt"/>
                          <a:ea typeface="+mn-ea"/>
                          <a:cs typeface="+mn-cs"/>
                        </a:rPr>
                        <a:t>“I made a donation to a Jewish program as a contribution to assist the poor.”</a:t>
                      </a:r>
                    </a:p>
                  </a:txBody>
                  <a:tcPr>
                    <a:lnR w="6350" cap="flat" cmpd="sng" algn="ctr">
                      <a:solidFill>
                        <a:schemeClr val="tx2"/>
                      </a:solidFill>
                      <a:prstDash val="dash"/>
                      <a:round/>
                      <a:headEnd type="none" w="med" len="med"/>
                      <a:tailEnd type="none" w="med" len="med"/>
                    </a:lnR>
                    <a:solidFill>
                      <a:schemeClr val="bg1">
                        <a:lumMod val="95000"/>
                      </a:schemeClr>
                    </a:solidFill>
                  </a:tcPr>
                </a:tc>
                <a:extLst>
                  <a:ext uri="{0D108BD9-81ED-4DB2-BD59-A6C34878D82A}">
                    <a16:rowId xmlns:a16="http://schemas.microsoft.com/office/drawing/2014/main" val="1258002614"/>
                  </a:ext>
                </a:extLst>
              </a:tr>
              <a:tr h="628137">
                <a:tc>
                  <a:txBody>
                    <a:bodyPr/>
                    <a:lstStyle/>
                    <a:p>
                      <a:pPr algn="ctr"/>
                      <a:r>
                        <a:rPr lang="en-US" sz="1200" b="1" i="1" dirty="0">
                          <a:solidFill>
                            <a:schemeClr val="tx2"/>
                          </a:solidFill>
                          <a:latin typeface="+mj-lt"/>
                        </a:rPr>
                        <a:t>Personal Sorrow</a:t>
                      </a:r>
                    </a:p>
                  </a:txBody>
                  <a:tcPr anchor="ctr">
                    <a:lnL w="6350" cap="flat" cmpd="sng" algn="ctr">
                      <a:solidFill>
                        <a:schemeClr val="tx2"/>
                      </a:solidFill>
                      <a:prstDash val="dash"/>
                      <a:round/>
                      <a:headEnd type="none" w="med" len="med"/>
                      <a:tailEnd type="none" w="med" len="med"/>
                    </a:lnL>
                    <a:noFill/>
                  </a:tcPr>
                </a:tc>
                <a:tc>
                  <a:txBody>
                    <a:bodyPr/>
                    <a:lstStyle/>
                    <a:p>
                      <a:r>
                        <a:rPr lang="en-US" sz="1200" i="1" kern="1200" dirty="0">
                          <a:solidFill>
                            <a:schemeClr val="tx2"/>
                          </a:solidFill>
                          <a:effectLst/>
                          <a:latin typeface="+mn-lt"/>
                          <a:ea typeface="+mn-ea"/>
                          <a:cs typeface="+mn-cs"/>
                        </a:rPr>
                        <a:t>“I have been learning more Jewish studies to commemorate my grandfather who passed during the pandemic.”</a:t>
                      </a:r>
                      <a:endParaRPr lang="en-US" sz="1200" i="1" dirty="0">
                        <a:solidFill>
                          <a:schemeClr val="tx2"/>
                        </a:solidFill>
                        <a:latin typeface="+mj-lt"/>
                      </a:endParaRPr>
                    </a:p>
                  </a:txBody>
                  <a:tcPr>
                    <a:lnR w="6350" cap="flat" cmpd="sng" algn="ctr">
                      <a:solidFill>
                        <a:schemeClr val="tx2"/>
                      </a:solidFill>
                      <a:prstDash val="dash"/>
                      <a:round/>
                      <a:headEnd type="none" w="med" len="med"/>
                      <a:tailEnd type="none" w="med" len="med"/>
                    </a:lnR>
                    <a:noFill/>
                  </a:tcPr>
                </a:tc>
                <a:extLst>
                  <a:ext uri="{0D108BD9-81ED-4DB2-BD59-A6C34878D82A}">
                    <a16:rowId xmlns:a16="http://schemas.microsoft.com/office/drawing/2014/main" val="4272578242"/>
                  </a:ext>
                </a:extLst>
              </a:tr>
              <a:tr h="628137">
                <a:tc>
                  <a:txBody>
                    <a:bodyPr/>
                    <a:lstStyle/>
                    <a:p>
                      <a:pPr algn="ctr"/>
                      <a:r>
                        <a:rPr lang="en-US" sz="1200" b="1" i="1" dirty="0">
                          <a:solidFill>
                            <a:schemeClr val="tx2"/>
                          </a:solidFill>
                          <a:latin typeface="+mj-lt"/>
                        </a:rPr>
                        <a:t>Limitations</a:t>
                      </a:r>
                    </a:p>
                  </a:txBody>
                  <a:tcPr anchor="ctr">
                    <a:lnL w="6350" cap="flat" cmpd="sng" algn="ctr">
                      <a:solidFill>
                        <a:schemeClr val="tx2"/>
                      </a:solidFill>
                      <a:prstDash val="dash"/>
                      <a:round/>
                      <a:headEnd type="none" w="med" len="med"/>
                      <a:tailEnd type="none" w="med" len="med"/>
                    </a:lnL>
                    <a:solidFill>
                      <a:schemeClr val="bg1">
                        <a:lumMod val="95000"/>
                      </a:schemeClr>
                    </a:solidFill>
                  </a:tcPr>
                </a:tc>
                <a:tc>
                  <a:txBody>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en-US" sz="1200" i="1" kern="1200" dirty="0">
                          <a:solidFill>
                            <a:schemeClr val="tx2"/>
                          </a:solidFill>
                          <a:effectLst/>
                          <a:latin typeface="+mn-lt"/>
                          <a:ea typeface="+mn-ea"/>
                          <a:cs typeface="+mn-cs"/>
                        </a:rPr>
                        <a:t>“I watched virtual services during Rosh Hashanah and Yom Kippur with a synagogue other than my own because they were not doing a virtual service.”</a:t>
                      </a:r>
                    </a:p>
                  </a:txBody>
                  <a:tcPr>
                    <a:lnR w="6350" cap="flat" cmpd="sng" algn="ctr">
                      <a:solidFill>
                        <a:schemeClr val="tx2"/>
                      </a:solidFill>
                      <a:prstDash val="dash"/>
                      <a:round/>
                      <a:headEnd type="none" w="med" len="med"/>
                      <a:tailEnd type="none" w="med" len="med"/>
                    </a:lnR>
                    <a:solidFill>
                      <a:schemeClr val="bg1">
                        <a:lumMod val="95000"/>
                      </a:schemeClr>
                    </a:solidFill>
                  </a:tcPr>
                </a:tc>
                <a:extLst>
                  <a:ext uri="{0D108BD9-81ED-4DB2-BD59-A6C34878D82A}">
                    <a16:rowId xmlns:a16="http://schemas.microsoft.com/office/drawing/2014/main" val="750962279"/>
                  </a:ext>
                </a:extLst>
              </a:tr>
              <a:tr h="807605">
                <a:tc>
                  <a:txBody>
                    <a:bodyPr/>
                    <a:lstStyle/>
                    <a:p>
                      <a:pPr algn="ctr"/>
                      <a:r>
                        <a:rPr lang="en-US" sz="1200" b="1" i="1" dirty="0">
                          <a:solidFill>
                            <a:schemeClr val="tx2"/>
                          </a:solidFill>
                          <a:latin typeface="+mj-lt"/>
                        </a:rPr>
                        <a:t>Desire for meaning</a:t>
                      </a:r>
                    </a:p>
                  </a:txBody>
                  <a:tcPr anchor="ctr">
                    <a:lnL w="6350" cap="flat" cmpd="sng" algn="ctr">
                      <a:solidFill>
                        <a:schemeClr val="tx2"/>
                      </a:solidFill>
                      <a:prstDash val="dash"/>
                      <a:round/>
                      <a:headEnd type="none" w="med" len="med"/>
                      <a:tailEnd type="none" w="med" len="med"/>
                    </a:lnL>
                    <a:noFill/>
                  </a:tcPr>
                </a:tc>
                <a:tc>
                  <a:txBody>
                    <a:bodyPr/>
                    <a:lstStyle/>
                    <a:p>
                      <a:r>
                        <a:rPr lang="en-US" sz="1200" i="1" kern="1200" dirty="0">
                          <a:solidFill>
                            <a:schemeClr val="tx2"/>
                          </a:solidFill>
                          <a:effectLst/>
                          <a:latin typeface="+mn-lt"/>
                          <a:ea typeface="+mn-ea"/>
                          <a:cs typeface="+mn-cs"/>
                        </a:rPr>
                        <a:t>“I fasted during the High Holy Days which I had not done since I was a teenager. I discovered the spiritual meaning behind it. It helped me reflect on the year in a manner I had not before.”</a:t>
                      </a:r>
                      <a:endParaRPr lang="en-US" sz="1200" i="1" dirty="0">
                        <a:solidFill>
                          <a:schemeClr val="tx2"/>
                        </a:solidFill>
                        <a:latin typeface="+mj-lt"/>
                      </a:endParaRPr>
                    </a:p>
                  </a:txBody>
                  <a:tcPr>
                    <a:lnR w="6350" cap="flat" cmpd="sng" algn="ctr">
                      <a:solidFill>
                        <a:schemeClr val="tx2"/>
                      </a:solidFill>
                      <a:prstDash val="dash"/>
                      <a:round/>
                      <a:headEnd type="none" w="med" len="med"/>
                      <a:tailEnd type="none" w="med" len="med"/>
                    </a:lnR>
                    <a:noFill/>
                  </a:tcPr>
                </a:tc>
                <a:extLst>
                  <a:ext uri="{0D108BD9-81ED-4DB2-BD59-A6C34878D82A}">
                    <a16:rowId xmlns:a16="http://schemas.microsoft.com/office/drawing/2014/main" val="1352084985"/>
                  </a:ext>
                </a:extLst>
              </a:tr>
              <a:tr h="448670">
                <a:tc>
                  <a:txBody>
                    <a:bodyPr/>
                    <a:lstStyle/>
                    <a:p>
                      <a:pPr algn="ctr"/>
                      <a:r>
                        <a:rPr lang="en-US" sz="1200" b="1" i="1" dirty="0">
                          <a:solidFill>
                            <a:schemeClr val="tx2"/>
                          </a:solidFill>
                          <a:latin typeface="+mj-lt"/>
                        </a:rPr>
                        <a:t>Yearning for connection</a:t>
                      </a:r>
                    </a:p>
                  </a:txBody>
                  <a:tcPr anchor="ctr">
                    <a:lnL w="6350" cap="flat" cmpd="sng" algn="ctr">
                      <a:solidFill>
                        <a:schemeClr val="tx2"/>
                      </a:solidFill>
                      <a:prstDash val="dash"/>
                      <a:round/>
                      <a:headEnd type="none" w="med" len="med"/>
                      <a:tailEnd type="none" w="med" len="med"/>
                    </a:lnL>
                    <a:solidFill>
                      <a:schemeClr val="bg1">
                        <a:lumMod val="95000"/>
                      </a:schemeClr>
                    </a:solidFill>
                  </a:tcPr>
                </a:tc>
                <a:tc>
                  <a:txBody>
                    <a:bodyPr/>
                    <a:lstStyle/>
                    <a:p>
                      <a:r>
                        <a:rPr lang="en-US" sz="1200" i="1" kern="1200" dirty="0">
                          <a:solidFill>
                            <a:schemeClr val="tx2"/>
                          </a:solidFill>
                          <a:effectLst/>
                          <a:latin typeface="+mn-lt"/>
                          <a:ea typeface="+mn-ea"/>
                          <a:cs typeface="+mn-cs"/>
                        </a:rPr>
                        <a:t>“I went to Zoom prayer services. I needed to feel that connection.”</a:t>
                      </a:r>
                      <a:endParaRPr lang="en-US" sz="1200" i="1" dirty="0">
                        <a:solidFill>
                          <a:schemeClr val="tx2"/>
                        </a:solidFill>
                        <a:latin typeface="+mj-lt"/>
                      </a:endParaRPr>
                    </a:p>
                  </a:txBody>
                  <a:tcPr>
                    <a:lnR w="6350" cap="flat" cmpd="sng" algn="ctr">
                      <a:solidFill>
                        <a:schemeClr val="tx2"/>
                      </a:solidFill>
                      <a:prstDash val="dash"/>
                      <a:round/>
                      <a:headEnd type="none" w="med" len="med"/>
                      <a:tailEnd type="none" w="med" len="med"/>
                    </a:lnR>
                    <a:solidFill>
                      <a:schemeClr val="bg1">
                        <a:lumMod val="95000"/>
                      </a:schemeClr>
                    </a:solidFill>
                  </a:tcPr>
                </a:tc>
                <a:extLst>
                  <a:ext uri="{0D108BD9-81ED-4DB2-BD59-A6C34878D82A}">
                    <a16:rowId xmlns:a16="http://schemas.microsoft.com/office/drawing/2014/main" val="3108506967"/>
                  </a:ext>
                </a:extLst>
              </a:tr>
              <a:tr h="628137">
                <a:tc>
                  <a:txBody>
                    <a:bodyPr/>
                    <a:lstStyle/>
                    <a:p>
                      <a:pPr algn="ctr"/>
                      <a:r>
                        <a:rPr lang="en-US" sz="1200" b="1" i="1" dirty="0">
                          <a:solidFill>
                            <a:schemeClr val="tx2"/>
                          </a:solidFill>
                          <a:latin typeface="+mj-lt"/>
                        </a:rPr>
                        <a:t>Time</a:t>
                      </a:r>
                    </a:p>
                  </a:txBody>
                  <a:tcPr anchor="ctr">
                    <a:lnL w="6350" cap="flat" cmpd="sng" algn="ctr">
                      <a:solidFill>
                        <a:schemeClr val="tx2"/>
                      </a:solidFill>
                      <a:prstDash val="dash"/>
                      <a:round/>
                      <a:headEnd type="none" w="med" len="med"/>
                      <a:tailEnd type="none" w="med" len="med"/>
                    </a:lnL>
                    <a:lnB w="6350" cap="flat" cmpd="sng" algn="ctr">
                      <a:solidFill>
                        <a:schemeClr val="tx2"/>
                      </a:solidFill>
                      <a:prstDash val="dash"/>
                      <a:round/>
                      <a:headEnd type="none" w="med" len="med"/>
                      <a:tailEnd type="none" w="med" len="med"/>
                    </a:lnB>
                    <a:noFill/>
                  </a:tcPr>
                </a:tc>
                <a:tc>
                  <a:txBody>
                    <a:bodyPr/>
                    <a:lstStyle/>
                    <a:p>
                      <a:r>
                        <a:rPr lang="en-US" sz="1200" i="1" kern="1200" dirty="0">
                          <a:solidFill>
                            <a:schemeClr val="tx2"/>
                          </a:solidFill>
                          <a:effectLst/>
                          <a:latin typeface="+mn-lt"/>
                          <a:ea typeface="+mn-ea"/>
                          <a:cs typeface="+mn-cs"/>
                        </a:rPr>
                        <a:t>“I read some new books on Judaism and the history of the Jewish people. I have done much more reading since the pandemic.”</a:t>
                      </a:r>
                      <a:endParaRPr lang="en-US" sz="1200" i="1" dirty="0">
                        <a:solidFill>
                          <a:schemeClr val="tx2"/>
                        </a:solidFill>
                        <a:latin typeface="+mj-lt"/>
                      </a:endParaRPr>
                    </a:p>
                  </a:txBody>
                  <a:tcPr>
                    <a:lnR w="6350" cap="flat" cmpd="sng" algn="ctr">
                      <a:solidFill>
                        <a:schemeClr val="tx2"/>
                      </a:solidFill>
                      <a:prstDash val="dash"/>
                      <a:round/>
                      <a:headEnd type="none" w="med" len="med"/>
                      <a:tailEnd type="none" w="med" len="med"/>
                    </a:lnR>
                    <a:lnB w="6350" cap="flat" cmpd="sng" algn="ctr">
                      <a:solidFill>
                        <a:schemeClr val="tx2"/>
                      </a:solidFill>
                      <a:prstDash val="dash"/>
                      <a:round/>
                      <a:headEnd type="none" w="med" len="med"/>
                      <a:tailEnd type="none" w="med" len="med"/>
                    </a:lnB>
                    <a:noFill/>
                  </a:tcPr>
                </a:tc>
                <a:extLst>
                  <a:ext uri="{0D108BD9-81ED-4DB2-BD59-A6C34878D82A}">
                    <a16:rowId xmlns:a16="http://schemas.microsoft.com/office/drawing/2014/main" val="914469415"/>
                  </a:ext>
                </a:extLst>
              </a:tr>
            </a:tbl>
          </a:graphicData>
        </a:graphic>
      </p:graphicFrame>
    </p:spTree>
    <p:extLst>
      <p:ext uri="{BB962C8B-B14F-4D97-AF65-F5344CB8AC3E}">
        <p14:creationId xmlns:p14="http://schemas.microsoft.com/office/powerpoint/2010/main" val="4222198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6">
            <a:extLst>
              <a:ext uri="{FF2B5EF4-FFF2-40B4-BE49-F238E27FC236}">
                <a16:creationId xmlns:a16="http://schemas.microsoft.com/office/drawing/2014/main" id="{F1F22FF6-8275-4A80-9C16-59FEF0A53D00}"/>
              </a:ext>
            </a:extLst>
          </p:cNvPr>
          <p:cNvGraphicFramePr>
            <a:graphicFrameLocks noGrp="1"/>
          </p:cNvGraphicFramePr>
          <p:nvPr>
            <p:extLst>
              <p:ext uri="{D42A27DB-BD31-4B8C-83A1-F6EECF244321}">
                <p14:modId xmlns:p14="http://schemas.microsoft.com/office/powerpoint/2010/main" val="3567077167"/>
              </p:ext>
            </p:extLst>
          </p:nvPr>
        </p:nvGraphicFramePr>
        <p:xfrm>
          <a:off x="283998" y="2221101"/>
          <a:ext cx="10614374" cy="3966094"/>
        </p:xfrm>
        <a:graphic>
          <a:graphicData uri="http://schemas.openxmlformats.org/drawingml/2006/table">
            <a:tbl>
              <a:tblPr firstRow="1" bandRow="1">
                <a:tableStyleId>{5C22544A-7EE6-4342-B048-85BDC9FD1C3A}</a:tableStyleId>
              </a:tblPr>
              <a:tblGrid>
                <a:gridCol w="4970071">
                  <a:extLst>
                    <a:ext uri="{9D8B030D-6E8A-4147-A177-3AD203B41FA5}">
                      <a16:colId xmlns:a16="http://schemas.microsoft.com/office/drawing/2014/main" val="662710611"/>
                    </a:ext>
                  </a:extLst>
                </a:gridCol>
                <a:gridCol w="5644303">
                  <a:extLst>
                    <a:ext uri="{9D8B030D-6E8A-4147-A177-3AD203B41FA5}">
                      <a16:colId xmlns:a16="http://schemas.microsoft.com/office/drawing/2014/main" val="1998598548"/>
                    </a:ext>
                  </a:extLst>
                </a:gridCol>
              </a:tblGrid>
              <a:tr h="360554">
                <a:tc>
                  <a:txBody>
                    <a:bodyPr/>
                    <a:lstStyle/>
                    <a:p>
                      <a:pPr algn="r" fontAlgn="b"/>
                      <a:r>
                        <a:rPr lang="en-US" sz="1100" b="0" i="0" u="none" strike="noStrike" dirty="0">
                          <a:solidFill>
                            <a:schemeClr val="tx2"/>
                          </a:solidFill>
                          <a:effectLst/>
                          <a:latin typeface="Arial" panose="020B0604020202020204" pitchFamily="34" charset="0"/>
                        </a:rPr>
                        <a:t>Cooked or ate traditional Jewish foods </a:t>
                      </a:r>
                    </a:p>
                  </a:txBody>
                  <a:tcPr marL="6350" marR="6350" marT="6350" marB="0" anchor="ctr">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3854814"/>
                  </a:ext>
                </a:extLst>
              </a:tr>
              <a:tr h="360554">
                <a:tc>
                  <a:txBody>
                    <a:bodyPr/>
                    <a:lstStyle/>
                    <a:p>
                      <a:pPr algn="r" fontAlgn="b"/>
                      <a:r>
                        <a:rPr lang="en-US" sz="1100" b="0" i="0" u="none" strike="noStrike" dirty="0">
                          <a:solidFill>
                            <a:schemeClr val="tx2"/>
                          </a:solidFill>
                          <a:effectLst/>
                          <a:latin typeface="Arial" panose="020B0604020202020204" pitchFamily="34" charset="0"/>
                        </a:rPr>
                        <a:t>Observed Shabbat or another Jewish holiday at home in some way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7248502"/>
                  </a:ext>
                </a:extLst>
              </a:tr>
              <a:tr h="360554">
                <a:tc>
                  <a:txBody>
                    <a:bodyPr/>
                    <a:lstStyle/>
                    <a:p>
                      <a:pPr algn="r" fontAlgn="b"/>
                      <a:r>
                        <a:rPr lang="en-US" sz="1100" b="0" i="0" u="none" strike="noStrike" dirty="0">
                          <a:solidFill>
                            <a:schemeClr val="tx2"/>
                          </a:solidFill>
                          <a:effectLst/>
                          <a:latin typeface="Arial" panose="020B0604020202020204" pitchFamily="34" charset="0"/>
                        </a:rPr>
                        <a:t>Read websites, media, or books or watched TV shows or movies about Jewish themes, culture, or content</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56435338"/>
                  </a:ext>
                </a:extLst>
              </a:tr>
              <a:tr h="360554">
                <a:tc>
                  <a:txBody>
                    <a:bodyPr/>
                    <a:lstStyle/>
                    <a:p>
                      <a:pPr algn="r" fontAlgn="b"/>
                      <a:r>
                        <a:rPr lang="en-US" sz="1100" b="0" i="0" u="none" strike="noStrike" dirty="0">
                          <a:solidFill>
                            <a:schemeClr val="tx2"/>
                          </a:solidFill>
                          <a:effectLst/>
                          <a:latin typeface="Arial" panose="020B0604020202020204" pitchFamily="34" charset="0"/>
                        </a:rPr>
                        <a:t>Engaged in a spiritual, meditative, or contemplative practice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0596427"/>
                  </a:ext>
                </a:extLst>
              </a:tr>
              <a:tr h="360554">
                <a:tc>
                  <a:txBody>
                    <a:bodyPr/>
                    <a:lstStyle/>
                    <a:p>
                      <a:pPr marL="0" marR="0" lvl="0" indent="0" algn="r" defTabSz="609585"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2"/>
                          </a:solidFill>
                          <a:effectLst/>
                          <a:latin typeface="Arial" panose="020B0604020202020204" pitchFamily="34" charset="0"/>
                        </a:rPr>
                        <a:t>Observed Jewish rituals to mark life milestones or to mark time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5896964"/>
                  </a:ext>
                </a:extLst>
              </a:tr>
              <a:tr h="360554">
                <a:tc>
                  <a:txBody>
                    <a:bodyPr/>
                    <a:lstStyle/>
                    <a:p>
                      <a:pPr marL="0" marR="0" lvl="0" indent="0" algn="r" defTabSz="609585" rtl="0" eaLnBrk="1" fontAlgn="b" latinLnBrk="0" hangingPunct="1">
                        <a:lnSpc>
                          <a:spcPct val="100000"/>
                        </a:lnSpc>
                        <a:spcBef>
                          <a:spcPts val="0"/>
                        </a:spcBef>
                        <a:spcAft>
                          <a:spcPts val="0"/>
                        </a:spcAft>
                        <a:buClrTx/>
                        <a:buSzTx/>
                        <a:buFontTx/>
                        <a:buNone/>
                        <a:tabLst/>
                        <a:defRPr/>
                      </a:pPr>
                      <a:r>
                        <a:rPr lang="en-US" sz="1100" b="0" i="0" u="none" strike="noStrike" dirty="0">
                          <a:solidFill>
                            <a:schemeClr val="tx2"/>
                          </a:solidFill>
                          <a:effectLst/>
                          <a:latin typeface="Arial" panose="020B0604020202020204" pitchFamily="34" charset="0"/>
                        </a:rPr>
                        <a:t>Watched or participated in Jewish events or programs online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33206309"/>
                  </a:ext>
                </a:extLst>
              </a:tr>
              <a:tr h="360554">
                <a:tc>
                  <a:txBody>
                    <a:bodyPr/>
                    <a:lstStyle/>
                    <a:p>
                      <a:pPr algn="r" fontAlgn="b"/>
                      <a:r>
                        <a:rPr lang="en-US" sz="1100" b="0" i="0" u="none" strike="noStrike" dirty="0">
                          <a:solidFill>
                            <a:schemeClr val="tx2"/>
                          </a:solidFill>
                          <a:effectLst/>
                          <a:latin typeface="Arial" panose="020B0604020202020204" pitchFamily="34" charset="0"/>
                        </a:rPr>
                        <a:t>Attended services/synagogue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0710141"/>
                  </a:ext>
                </a:extLst>
              </a:tr>
              <a:tr h="360554">
                <a:tc>
                  <a:txBody>
                    <a:bodyPr/>
                    <a:lstStyle/>
                    <a:p>
                      <a:pPr algn="r" fontAlgn="b"/>
                      <a:r>
                        <a:rPr lang="en-US" sz="1100" b="0" i="0" u="none" strike="noStrike" dirty="0">
                          <a:solidFill>
                            <a:schemeClr val="tx2"/>
                          </a:solidFill>
                          <a:effectLst/>
                          <a:latin typeface="Arial" panose="020B0604020202020204" pitchFamily="34" charset="0"/>
                        </a:rPr>
                        <a:t>Participated in an event of any kind (other than a religious service) organized by a local Jewish organization or group (either formal or informal)</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703159"/>
                  </a:ext>
                </a:extLst>
              </a:tr>
              <a:tr h="360554">
                <a:tc>
                  <a:txBody>
                    <a:bodyPr/>
                    <a:lstStyle/>
                    <a:p>
                      <a:pPr algn="r" fontAlgn="b"/>
                      <a:r>
                        <a:rPr lang="en-US" sz="1100" b="0" i="0" u="none" strike="noStrike" dirty="0">
                          <a:solidFill>
                            <a:schemeClr val="tx2"/>
                          </a:solidFill>
                          <a:effectLst/>
                          <a:latin typeface="Arial" panose="020B0604020202020204" pitchFamily="34" charset="0"/>
                        </a:rPr>
                        <a:t>Participated in virtual learning, study groups, or group discussions on Jewish themes or topics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05143067"/>
                  </a:ext>
                </a:extLst>
              </a:tr>
              <a:tr h="360554">
                <a:tc>
                  <a:txBody>
                    <a:bodyPr/>
                    <a:lstStyle/>
                    <a:p>
                      <a:pPr algn="r" fontAlgn="b"/>
                      <a:r>
                        <a:rPr lang="en-US" sz="1100" b="0" i="0" u="none" strike="noStrike" dirty="0">
                          <a:solidFill>
                            <a:schemeClr val="tx2"/>
                          </a:solidFill>
                          <a:effectLst/>
                          <a:latin typeface="Arial" panose="020B0604020202020204" pitchFamily="34" charset="0"/>
                        </a:rPr>
                        <a:t>Volunteered for a cause or organization in a way that was inspired by my Jewish identity or Jewish values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48018245"/>
                  </a:ext>
                </a:extLst>
              </a:tr>
              <a:tr h="360554">
                <a:tc>
                  <a:txBody>
                    <a:bodyPr/>
                    <a:lstStyle/>
                    <a:p>
                      <a:pPr algn="r" fontAlgn="b"/>
                      <a:r>
                        <a:rPr lang="en-US" sz="1100" b="0" i="0" u="none" strike="noStrike" dirty="0">
                          <a:solidFill>
                            <a:schemeClr val="tx2"/>
                          </a:solidFill>
                          <a:effectLst/>
                          <a:latin typeface="Arial" panose="020B0604020202020204" pitchFamily="34" charset="0"/>
                        </a:rPr>
                        <a:t>Made a donation to a cause or organization that was inspired by my Jewish identity or Jewish values </a:t>
                      </a:r>
                    </a:p>
                  </a:txBody>
                  <a:tcPr marL="6350" marR="6350" marT="6350" marB="0" anchor="ctr">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endParaRPr lang="en-US" sz="1100" b="0" i="0" u="none" strike="noStrike" dirty="0">
                        <a:solidFill>
                          <a:schemeClr val="tx2"/>
                        </a:solidFill>
                        <a:effectLst/>
                        <a:latin typeface="Arial" panose="020B0604020202020204" pitchFamily="34" charset="0"/>
                      </a:endParaRPr>
                    </a:p>
                  </a:txBody>
                  <a:tcPr marL="6350" marR="6350" marT="6350"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7700804"/>
                  </a:ext>
                </a:extLst>
              </a:tr>
            </a:tbl>
          </a:graphicData>
        </a:graphic>
      </p:graphicFrame>
      <p:graphicFrame>
        <p:nvGraphicFramePr>
          <p:cNvPr id="12" name="Chart 11">
            <a:extLst>
              <a:ext uri="{FF2B5EF4-FFF2-40B4-BE49-F238E27FC236}">
                <a16:creationId xmlns:a16="http://schemas.microsoft.com/office/drawing/2014/main" id="{C1F23B97-8DBE-4952-B005-A146D0F686AD}"/>
              </a:ext>
            </a:extLst>
          </p:cNvPr>
          <p:cNvGraphicFramePr/>
          <p:nvPr/>
        </p:nvGraphicFramePr>
        <p:xfrm>
          <a:off x="4476307" y="1584251"/>
          <a:ext cx="6644276" cy="480591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a:xfrm>
            <a:off x="283998" y="255748"/>
            <a:ext cx="11774643" cy="608585"/>
          </a:xfrm>
        </p:spPr>
        <p:txBody>
          <a:bodyPr/>
          <a:lstStyle/>
          <a:p>
            <a:r>
              <a:rPr lang="en-US" sz="2400" dirty="0">
                <a:latin typeface="+mj-lt"/>
              </a:rPr>
              <a:t>As a result, Jews are maintaining or increasing the level of Jewish activities in their lives—especially around food, ritual, and virtual programming</a:t>
            </a:r>
          </a:p>
        </p:txBody>
      </p:sp>
      <p:sp>
        <p:nvSpPr>
          <p:cNvPr id="19" name="Rectangle 18">
            <a:extLst>
              <a:ext uri="{FF2B5EF4-FFF2-40B4-BE49-F238E27FC236}">
                <a16:creationId xmlns:a16="http://schemas.microsoft.com/office/drawing/2014/main" id="{F9487AC7-CAB1-4C4E-8A06-2B342708DABE}"/>
              </a:ext>
            </a:extLst>
          </p:cNvPr>
          <p:cNvSpPr/>
          <p:nvPr/>
        </p:nvSpPr>
        <p:spPr>
          <a:xfrm>
            <a:off x="0" y="1252256"/>
            <a:ext cx="12192000" cy="523179"/>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How often respondents do various Jewish activities, before and during the pandemic</a:t>
            </a:r>
          </a:p>
          <a:p>
            <a:pPr algn="ctr"/>
            <a:r>
              <a:rPr lang="en-US" sz="1400" i="1" dirty="0">
                <a:solidFill>
                  <a:schemeClr val="tx2"/>
                </a:solidFill>
              </a:rPr>
              <a:t>% monthly or more often, asked among all</a:t>
            </a:r>
          </a:p>
        </p:txBody>
      </p:sp>
      <p:sp>
        <p:nvSpPr>
          <p:cNvPr id="13" name="Oval 12">
            <a:extLst>
              <a:ext uri="{FF2B5EF4-FFF2-40B4-BE49-F238E27FC236}">
                <a16:creationId xmlns:a16="http://schemas.microsoft.com/office/drawing/2014/main" id="{C9C31279-89DE-4996-8386-58336C0D8233}"/>
              </a:ext>
            </a:extLst>
          </p:cNvPr>
          <p:cNvSpPr/>
          <p:nvPr/>
        </p:nvSpPr>
        <p:spPr>
          <a:xfrm>
            <a:off x="8161128" y="1942697"/>
            <a:ext cx="125223" cy="113839"/>
          </a:xfrm>
          <a:prstGeom prst="ellipse">
            <a:avLst/>
          </a:prstGeom>
          <a:solidFill>
            <a:schemeClr val="tx1"/>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78">
              <a:defRPr/>
            </a:pPr>
            <a:endParaRPr lang="en-US" sz="1000" dirty="0">
              <a:solidFill>
                <a:srgbClr val="51A4DB">
                  <a:lumMod val="75000"/>
                  <a:lumOff val="25000"/>
                </a:srgbClr>
              </a:solidFill>
              <a:latin typeface="+mj-lt"/>
            </a:endParaRPr>
          </a:p>
        </p:txBody>
      </p:sp>
      <p:sp>
        <p:nvSpPr>
          <p:cNvPr id="15" name="Oval 14">
            <a:extLst>
              <a:ext uri="{FF2B5EF4-FFF2-40B4-BE49-F238E27FC236}">
                <a16:creationId xmlns:a16="http://schemas.microsoft.com/office/drawing/2014/main" id="{53BD58C5-5EAC-4C62-85AB-8BE181AA5207}"/>
              </a:ext>
            </a:extLst>
          </p:cNvPr>
          <p:cNvSpPr/>
          <p:nvPr/>
        </p:nvSpPr>
        <p:spPr>
          <a:xfrm>
            <a:off x="5853775" y="1942697"/>
            <a:ext cx="125223" cy="113839"/>
          </a:xfrm>
          <a:prstGeom prst="ellipse">
            <a:avLst/>
          </a:prstGeom>
          <a:solidFill>
            <a:schemeClr val="bg2"/>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378">
              <a:defRPr/>
            </a:pPr>
            <a:endParaRPr lang="en-US" sz="1000" dirty="0">
              <a:solidFill>
                <a:srgbClr val="51A4DB">
                  <a:lumMod val="75000"/>
                  <a:lumOff val="25000"/>
                </a:srgbClr>
              </a:solidFill>
              <a:latin typeface="+mj-lt"/>
            </a:endParaRPr>
          </a:p>
        </p:txBody>
      </p:sp>
      <p:sp>
        <p:nvSpPr>
          <p:cNvPr id="11" name="TextBox 10">
            <a:extLst>
              <a:ext uri="{FF2B5EF4-FFF2-40B4-BE49-F238E27FC236}">
                <a16:creationId xmlns:a16="http://schemas.microsoft.com/office/drawing/2014/main" id="{82F818FD-10C4-46C5-B5AD-777B190F7D02}"/>
              </a:ext>
            </a:extLst>
          </p:cNvPr>
          <p:cNvSpPr txBox="1"/>
          <p:nvPr/>
        </p:nvSpPr>
        <p:spPr>
          <a:xfrm>
            <a:off x="6010449" y="1874777"/>
            <a:ext cx="1984685" cy="261610"/>
          </a:xfrm>
          <a:prstGeom prst="rect">
            <a:avLst/>
          </a:prstGeom>
          <a:noFill/>
        </p:spPr>
        <p:txBody>
          <a:bodyPr wrap="square" rtlCol="0">
            <a:spAutoFit/>
          </a:bodyPr>
          <a:lstStyle/>
          <a:p>
            <a:r>
              <a:rPr lang="en-US" sz="1050" i="1" dirty="0">
                <a:solidFill>
                  <a:schemeClr val="tx2"/>
                </a:solidFill>
                <a:latin typeface="+mj-lt"/>
                <a:cs typeface="Arial Narrow"/>
              </a:rPr>
              <a:t>Before the pandemic</a:t>
            </a:r>
          </a:p>
        </p:txBody>
      </p:sp>
      <p:sp>
        <p:nvSpPr>
          <p:cNvPr id="18" name="TextBox 17">
            <a:extLst>
              <a:ext uri="{FF2B5EF4-FFF2-40B4-BE49-F238E27FC236}">
                <a16:creationId xmlns:a16="http://schemas.microsoft.com/office/drawing/2014/main" id="{C8A9C4C3-79DC-4767-8F2E-AE3DEFAE92B1}"/>
              </a:ext>
            </a:extLst>
          </p:cNvPr>
          <p:cNvSpPr txBox="1"/>
          <p:nvPr/>
        </p:nvSpPr>
        <p:spPr>
          <a:xfrm>
            <a:off x="8317802" y="1874777"/>
            <a:ext cx="1984685" cy="261610"/>
          </a:xfrm>
          <a:prstGeom prst="rect">
            <a:avLst/>
          </a:prstGeom>
          <a:noFill/>
        </p:spPr>
        <p:txBody>
          <a:bodyPr wrap="square" rtlCol="0">
            <a:spAutoFit/>
          </a:bodyPr>
          <a:lstStyle/>
          <a:p>
            <a:r>
              <a:rPr lang="en-US" sz="1050" i="1" dirty="0">
                <a:solidFill>
                  <a:schemeClr val="tx2"/>
                </a:solidFill>
                <a:latin typeface="+mj-lt"/>
                <a:cs typeface="Arial Narrow"/>
              </a:rPr>
              <a:t>During the pandemic</a:t>
            </a:r>
          </a:p>
        </p:txBody>
      </p:sp>
    </p:spTree>
    <p:extLst>
      <p:ext uri="{BB962C8B-B14F-4D97-AF65-F5344CB8AC3E}">
        <p14:creationId xmlns:p14="http://schemas.microsoft.com/office/powerpoint/2010/main" val="35275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F7FD9195-1F64-4EE8-ACE8-5D92F620D983}"/>
              </a:ext>
            </a:extLst>
          </p:cNvPr>
          <p:cNvGraphicFramePr/>
          <p:nvPr>
            <p:extLst>
              <p:ext uri="{D42A27DB-BD31-4B8C-83A1-F6EECF244321}">
                <p14:modId xmlns:p14="http://schemas.microsoft.com/office/powerpoint/2010/main" val="420486667"/>
              </p:ext>
            </p:extLst>
          </p:nvPr>
        </p:nvGraphicFramePr>
        <p:xfrm>
          <a:off x="187287" y="1765062"/>
          <a:ext cx="11714114" cy="300882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6" y="191797"/>
            <a:ext cx="11626645" cy="960844"/>
          </a:xfrm>
        </p:spPr>
        <p:txBody>
          <a:bodyPr/>
          <a:lstStyle/>
          <a:p>
            <a:r>
              <a:rPr lang="en-US" sz="2400" dirty="0">
                <a:latin typeface="Arial" panose="020B0604020202020204" pitchFamily="34" charset="0"/>
                <a:cs typeface="Arial" panose="020B0604020202020204" pitchFamily="34" charset="0"/>
              </a:rPr>
              <a:t>Overall, American Jews are pleased with the quality of programming during the pandemic, believing Jewish organizations are doing the best they can</a:t>
            </a:r>
          </a:p>
        </p:txBody>
      </p:sp>
      <p:sp>
        <p:nvSpPr>
          <p:cNvPr id="20" name="Rectangle 19">
            <a:extLst>
              <a:ext uri="{FF2B5EF4-FFF2-40B4-BE49-F238E27FC236}">
                <a16:creationId xmlns:a16="http://schemas.microsoft.com/office/drawing/2014/main" id="{4A825EC2-BF48-491D-847A-29F300BBB3FA}"/>
              </a:ext>
            </a:extLst>
          </p:cNvPr>
          <p:cNvSpPr/>
          <p:nvPr/>
        </p:nvSpPr>
        <p:spPr>
          <a:xfrm>
            <a:off x="0" y="1170592"/>
            <a:ext cx="12192000" cy="522549"/>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solidFill>
                  <a:srgbClr val="000000"/>
                </a:solidFill>
                <a:latin typeface="Arial" panose="020B0604020202020204" pitchFamily="34" charset="0"/>
                <a:cs typeface="Arial" panose="020B0604020202020204" pitchFamily="34" charset="0"/>
              </a:rPr>
              <a:t>H</a:t>
            </a:r>
            <a: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ow would you rate the job Jewish organizations are doing in providing opportunities </a:t>
            </a:r>
            <a:b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for engagement during the pandemic? Are they doing... </a:t>
            </a:r>
            <a:r>
              <a:rPr lang="en-US" sz="1400" i="1" dirty="0">
                <a:solidFill>
                  <a:srgbClr val="000000"/>
                </a:solidFill>
                <a:latin typeface="Arial" panose="020B0604020202020204" pitchFamily="34" charset="0"/>
                <a:cs typeface="Arial" panose="020B0604020202020204" pitchFamily="34" charset="0"/>
              </a:rPr>
              <a:t>Asked of all</a:t>
            </a:r>
            <a:endPar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11" name="Straight Connector 10">
            <a:extLst>
              <a:ext uri="{FF2B5EF4-FFF2-40B4-BE49-F238E27FC236}">
                <a16:creationId xmlns:a16="http://schemas.microsoft.com/office/drawing/2014/main" id="{BCCA85BC-A941-4CB6-8E82-1E7BE90B0F78}"/>
              </a:ext>
            </a:extLst>
          </p:cNvPr>
          <p:cNvCxnSpPr/>
          <p:nvPr/>
        </p:nvCxnSpPr>
        <p:spPr>
          <a:xfrm>
            <a:off x="3440506" y="1847881"/>
            <a:ext cx="0" cy="2217055"/>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graphicFrame>
        <p:nvGraphicFramePr>
          <p:cNvPr id="27" name="Chart 26">
            <a:extLst>
              <a:ext uri="{FF2B5EF4-FFF2-40B4-BE49-F238E27FC236}">
                <a16:creationId xmlns:a16="http://schemas.microsoft.com/office/drawing/2014/main" id="{657A52FE-3A42-4BFE-ACC7-10CFFA255425}"/>
              </a:ext>
            </a:extLst>
          </p:cNvPr>
          <p:cNvGraphicFramePr/>
          <p:nvPr/>
        </p:nvGraphicFramePr>
        <p:xfrm>
          <a:off x="274758" y="4876366"/>
          <a:ext cx="9814464" cy="1734125"/>
        </p:xfrm>
        <a:graphic>
          <a:graphicData uri="http://schemas.openxmlformats.org/drawingml/2006/chart">
            <c:chart xmlns:c="http://schemas.openxmlformats.org/drawingml/2006/chart" xmlns:r="http://schemas.openxmlformats.org/officeDocument/2006/relationships" r:id="rId4"/>
          </a:graphicData>
        </a:graphic>
      </p:graphicFrame>
      <p:sp>
        <p:nvSpPr>
          <p:cNvPr id="28" name="TextBox 27">
            <a:extLst>
              <a:ext uri="{FF2B5EF4-FFF2-40B4-BE49-F238E27FC236}">
                <a16:creationId xmlns:a16="http://schemas.microsoft.com/office/drawing/2014/main" id="{6F280FBB-B2FF-4DB2-9003-C51645790931}"/>
              </a:ext>
            </a:extLst>
          </p:cNvPr>
          <p:cNvSpPr txBox="1"/>
          <p:nvPr/>
        </p:nvSpPr>
        <p:spPr>
          <a:xfrm>
            <a:off x="8219328" y="4886640"/>
            <a:ext cx="1654607" cy="261610"/>
          </a:xfrm>
          <a:prstGeom prst="rect">
            <a:avLst/>
          </a:prstGeom>
          <a:noFill/>
        </p:spPr>
        <p:txBody>
          <a:bodyPr wrap="square" rtlCol="0">
            <a:spAutoFit/>
          </a:bodyPr>
          <a:lstStyle/>
          <a:p>
            <a:pPr algn="ctr"/>
            <a:r>
              <a:rPr lang="en-US" sz="1100" b="1" i="1" dirty="0">
                <a:solidFill>
                  <a:srgbClr val="15AAE9"/>
                </a:solidFill>
                <a:latin typeface="+mj-lt"/>
                <a:cs typeface="Arial Narrow"/>
              </a:rPr>
              <a:t>% total agree</a:t>
            </a:r>
          </a:p>
        </p:txBody>
      </p:sp>
      <p:sp>
        <p:nvSpPr>
          <p:cNvPr id="29" name="TextBox 28">
            <a:extLst>
              <a:ext uri="{FF2B5EF4-FFF2-40B4-BE49-F238E27FC236}">
                <a16:creationId xmlns:a16="http://schemas.microsoft.com/office/drawing/2014/main" id="{65422471-04A4-4749-B0A2-78FC88EB6D59}"/>
              </a:ext>
            </a:extLst>
          </p:cNvPr>
          <p:cNvSpPr txBox="1"/>
          <p:nvPr/>
        </p:nvSpPr>
        <p:spPr>
          <a:xfrm>
            <a:off x="5403300" y="4886640"/>
            <a:ext cx="1654607" cy="261610"/>
          </a:xfrm>
          <a:prstGeom prst="rect">
            <a:avLst/>
          </a:prstGeom>
          <a:noFill/>
        </p:spPr>
        <p:txBody>
          <a:bodyPr wrap="square" rtlCol="0">
            <a:spAutoFit/>
          </a:bodyPr>
          <a:lstStyle/>
          <a:p>
            <a:pPr algn="ctr"/>
            <a:r>
              <a:rPr lang="en-US" sz="1100" b="1" i="1" dirty="0">
                <a:solidFill>
                  <a:srgbClr val="08466C"/>
                </a:solidFill>
                <a:latin typeface="+mj-lt"/>
                <a:cs typeface="Arial Narrow"/>
              </a:rPr>
              <a:t>% strongly agree</a:t>
            </a:r>
          </a:p>
        </p:txBody>
      </p:sp>
      <p:cxnSp>
        <p:nvCxnSpPr>
          <p:cNvPr id="16" name="Straight Connector 15">
            <a:extLst>
              <a:ext uri="{FF2B5EF4-FFF2-40B4-BE49-F238E27FC236}">
                <a16:creationId xmlns:a16="http://schemas.microsoft.com/office/drawing/2014/main" id="{51C46D68-18B0-411F-AE7C-EBAEBE4E1A8E}"/>
              </a:ext>
            </a:extLst>
          </p:cNvPr>
          <p:cNvCxnSpPr/>
          <p:nvPr/>
        </p:nvCxnSpPr>
        <p:spPr>
          <a:xfrm>
            <a:off x="5803697" y="1847881"/>
            <a:ext cx="0" cy="2217055"/>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88791451-BE90-425B-BB64-58F7AFBA64D6}"/>
              </a:ext>
            </a:extLst>
          </p:cNvPr>
          <p:cNvCxnSpPr/>
          <p:nvPr/>
        </p:nvCxnSpPr>
        <p:spPr>
          <a:xfrm>
            <a:off x="9366295" y="1847881"/>
            <a:ext cx="0" cy="2217055"/>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52811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DA3B07-8936-458C-B549-CF9C43C3BE52}"/>
              </a:ext>
            </a:extLst>
          </p:cNvPr>
          <p:cNvSpPr>
            <a:spLocks noGrp="1"/>
          </p:cNvSpPr>
          <p:nvPr>
            <p:ph type="body" sz="quarter" idx="10"/>
          </p:nvPr>
        </p:nvSpPr>
        <p:spPr/>
        <p:txBody>
          <a:bodyPr/>
          <a:lstStyle/>
          <a:p>
            <a:r>
              <a:rPr lang="en-US" sz="2400" dirty="0">
                <a:latin typeface="Arial" panose="020B0604020202020204" pitchFamily="34" charset="0"/>
                <a:cs typeface="Arial" panose="020B0604020202020204" pitchFamily="34" charset="0"/>
              </a:rPr>
              <a:t>High Holidays Behavior and Experiences in 2020</a:t>
            </a:r>
          </a:p>
        </p:txBody>
      </p:sp>
    </p:spTree>
    <p:extLst>
      <p:ext uri="{BB962C8B-B14F-4D97-AF65-F5344CB8AC3E}">
        <p14:creationId xmlns:p14="http://schemas.microsoft.com/office/powerpoint/2010/main" val="602230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r>
              <a:rPr lang="en-US" sz="2400" dirty="0">
                <a:latin typeface="+mj-lt"/>
              </a:rPr>
              <a:t>Overall, just over half of Jewish adults report that they observe both Rosh Hashanah and Yom Kippur in a typical year</a:t>
            </a:r>
          </a:p>
        </p:txBody>
      </p:sp>
      <p:sp>
        <p:nvSpPr>
          <p:cNvPr id="19" name="Rectangle 18">
            <a:extLst>
              <a:ext uri="{FF2B5EF4-FFF2-40B4-BE49-F238E27FC236}">
                <a16:creationId xmlns:a16="http://schemas.microsoft.com/office/drawing/2014/main" id="{F9487AC7-CAB1-4C4E-8A06-2B342708DABE}"/>
              </a:ext>
            </a:extLst>
          </p:cNvPr>
          <p:cNvSpPr/>
          <p:nvPr/>
        </p:nvSpPr>
        <p:spPr>
          <a:xfrm>
            <a:off x="0" y="1328067"/>
            <a:ext cx="12192000" cy="397991"/>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i="1" dirty="0">
                <a:solidFill>
                  <a:schemeClr val="tx2"/>
                </a:solidFill>
              </a:rPr>
              <a:t>High Holiday observance among Jewish adults</a:t>
            </a:r>
          </a:p>
        </p:txBody>
      </p:sp>
      <p:graphicFrame>
        <p:nvGraphicFramePr>
          <p:cNvPr id="28" name="Chart 27">
            <a:extLst>
              <a:ext uri="{FF2B5EF4-FFF2-40B4-BE49-F238E27FC236}">
                <a16:creationId xmlns:a16="http://schemas.microsoft.com/office/drawing/2014/main" id="{D30676C3-8E19-49A7-9F4F-8EEBFE19AE2B}"/>
              </a:ext>
            </a:extLst>
          </p:cNvPr>
          <p:cNvGraphicFramePr/>
          <p:nvPr/>
        </p:nvGraphicFramePr>
        <p:xfrm>
          <a:off x="2741049" y="1750795"/>
          <a:ext cx="2345903" cy="2342967"/>
        </p:xfrm>
        <a:graphic>
          <a:graphicData uri="http://schemas.openxmlformats.org/drawingml/2006/chart">
            <c:chart xmlns:c="http://schemas.openxmlformats.org/drawingml/2006/chart" xmlns:r="http://schemas.openxmlformats.org/officeDocument/2006/relationships" r:id="rId3"/>
          </a:graphicData>
        </a:graphic>
      </p:graphicFrame>
      <p:sp>
        <p:nvSpPr>
          <p:cNvPr id="41" name="Right Brace 40">
            <a:extLst>
              <a:ext uri="{FF2B5EF4-FFF2-40B4-BE49-F238E27FC236}">
                <a16:creationId xmlns:a16="http://schemas.microsoft.com/office/drawing/2014/main" id="{269BCF2C-D468-4C8F-9771-C878824F27CB}"/>
              </a:ext>
            </a:extLst>
          </p:cNvPr>
          <p:cNvSpPr/>
          <p:nvPr/>
        </p:nvSpPr>
        <p:spPr>
          <a:xfrm rot="5400000">
            <a:off x="6070323" y="672517"/>
            <a:ext cx="271260" cy="7304689"/>
          </a:xfrm>
          <a:prstGeom prst="rightBrace">
            <a:avLst>
              <a:gd name="adj1" fmla="val 8333"/>
              <a:gd name="adj2" fmla="val 49813"/>
            </a:avLst>
          </a:prstGeom>
          <a:ln w="3175" cap="flat" cmpd="sng">
            <a:solidFill>
              <a:srgbClr val="08466C"/>
            </a:solidFill>
            <a:prstDash val="sysDash"/>
            <a:miter lim="800000"/>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aphicFrame>
        <p:nvGraphicFramePr>
          <p:cNvPr id="42" name="Chart 41">
            <a:extLst>
              <a:ext uri="{FF2B5EF4-FFF2-40B4-BE49-F238E27FC236}">
                <a16:creationId xmlns:a16="http://schemas.microsoft.com/office/drawing/2014/main" id="{A055F54F-274A-4DB9-95F8-0831FA0DD948}"/>
              </a:ext>
            </a:extLst>
          </p:cNvPr>
          <p:cNvGraphicFramePr/>
          <p:nvPr/>
        </p:nvGraphicFramePr>
        <p:xfrm>
          <a:off x="7015606" y="1750795"/>
          <a:ext cx="2345903" cy="234296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3" name="Chart 42">
            <a:extLst>
              <a:ext uri="{FF2B5EF4-FFF2-40B4-BE49-F238E27FC236}">
                <a16:creationId xmlns:a16="http://schemas.microsoft.com/office/drawing/2014/main" id="{87048C42-9936-49C0-8A20-2CD6A7FEF531}"/>
              </a:ext>
            </a:extLst>
          </p:cNvPr>
          <p:cNvGraphicFramePr/>
          <p:nvPr>
            <p:extLst>
              <p:ext uri="{D42A27DB-BD31-4B8C-83A1-F6EECF244321}">
                <p14:modId xmlns:p14="http://schemas.microsoft.com/office/powerpoint/2010/main" val="1581902940"/>
              </p:ext>
            </p:extLst>
          </p:nvPr>
        </p:nvGraphicFramePr>
        <p:xfrm>
          <a:off x="227312" y="2494327"/>
          <a:ext cx="2345903" cy="969876"/>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a:extLst>
              <a:ext uri="{FF2B5EF4-FFF2-40B4-BE49-F238E27FC236}">
                <a16:creationId xmlns:a16="http://schemas.microsoft.com/office/drawing/2014/main" id="{32992046-5C07-4E07-A199-5B392E60270B}"/>
              </a:ext>
            </a:extLst>
          </p:cNvPr>
          <p:cNvSpPr txBox="1"/>
          <p:nvPr/>
        </p:nvSpPr>
        <p:spPr>
          <a:xfrm>
            <a:off x="2405382" y="2173646"/>
            <a:ext cx="671331" cy="338554"/>
          </a:xfrm>
          <a:prstGeom prst="rect">
            <a:avLst/>
          </a:prstGeom>
          <a:noFill/>
        </p:spPr>
        <p:txBody>
          <a:bodyPr wrap="square" rtlCol="0">
            <a:spAutoFit/>
          </a:bodyPr>
          <a:lstStyle/>
          <a:p>
            <a:pPr algn="ctr"/>
            <a:r>
              <a:rPr lang="en-US" sz="1600" b="1" dirty="0">
                <a:solidFill>
                  <a:srgbClr val="08447B"/>
                </a:solidFill>
                <a:latin typeface="+mj-lt"/>
                <a:cs typeface="Arial Narrow"/>
              </a:rPr>
              <a:t>66%</a:t>
            </a:r>
          </a:p>
        </p:txBody>
      </p:sp>
      <p:sp>
        <p:nvSpPr>
          <p:cNvPr id="44" name="TextBox 43">
            <a:extLst>
              <a:ext uri="{FF2B5EF4-FFF2-40B4-BE49-F238E27FC236}">
                <a16:creationId xmlns:a16="http://schemas.microsoft.com/office/drawing/2014/main" id="{4C1DE76E-9C05-4FB2-98F7-8C3A3C20D6CE}"/>
              </a:ext>
            </a:extLst>
          </p:cNvPr>
          <p:cNvSpPr txBox="1"/>
          <p:nvPr/>
        </p:nvSpPr>
        <p:spPr>
          <a:xfrm>
            <a:off x="4843003" y="2990190"/>
            <a:ext cx="671331" cy="338554"/>
          </a:xfrm>
          <a:prstGeom prst="rect">
            <a:avLst/>
          </a:prstGeom>
          <a:noFill/>
        </p:spPr>
        <p:txBody>
          <a:bodyPr wrap="square" rtlCol="0">
            <a:spAutoFit/>
          </a:bodyPr>
          <a:lstStyle/>
          <a:p>
            <a:pPr algn="ctr"/>
            <a:r>
              <a:rPr lang="en-US" sz="1600" b="1" dirty="0">
                <a:solidFill>
                  <a:srgbClr val="22A0E2"/>
                </a:solidFill>
                <a:latin typeface="+mj-lt"/>
                <a:cs typeface="Arial Narrow"/>
              </a:rPr>
              <a:t>18%</a:t>
            </a:r>
          </a:p>
        </p:txBody>
      </p:sp>
      <p:sp>
        <p:nvSpPr>
          <p:cNvPr id="45" name="TextBox 44">
            <a:extLst>
              <a:ext uri="{FF2B5EF4-FFF2-40B4-BE49-F238E27FC236}">
                <a16:creationId xmlns:a16="http://schemas.microsoft.com/office/drawing/2014/main" id="{AC660BB6-E4E7-4112-AE35-AD6BDB2A0166}"/>
              </a:ext>
            </a:extLst>
          </p:cNvPr>
          <p:cNvSpPr txBox="1"/>
          <p:nvPr/>
        </p:nvSpPr>
        <p:spPr>
          <a:xfrm>
            <a:off x="4466916" y="3699658"/>
            <a:ext cx="671331" cy="338554"/>
          </a:xfrm>
          <a:prstGeom prst="rect">
            <a:avLst/>
          </a:prstGeom>
          <a:noFill/>
        </p:spPr>
        <p:txBody>
          <a:bodyPr wrap="square" rtlCol="0">
            <a:spAutoFit/>
          </a:bodyPr>
          <a:lstStyle/>
          <a:p>
            <a:pPr algn="ctr"/>
            <a:r>
              <a:rPr lang="en-US" sz="1600" b="1" dirty="0">
                <a:solidFill>
                  <a:schemeClr val="bg1">
                    <a:lumMod val="50000"/>
                  </a:schemeClr>
                </a:solidFill>
                <a:latin typeface="+mj-lt"/>
                <a:cs typeface="Arial Narrow"/>
              </a:rPr>
              <a:t>15%</a:t>
            </a:r>
          </a:p>
        </p:txBody>
      </p:sp>
      <p:sp>
        <p:nvSpPr>
          <p:cNvPr id="46" name="TextBox 45">
            <a:extLst>
              <a:ext uri="{FF2B5EF4-FFF2-40B4-BE49-F238E27FC236}">
                <a16:creationId xmlns:a16="http://schemas.microsoft.com/office/drawing/2014/main" id="{2E8E54F1-91F1-4864-879B-102744622751}"/>
              </a:ext>
            </a:extLst>
          </p:cNvPr>
          <p:cNvSpPr txBox="1"/>
          <p:nvPr/>
        </p:nvSpPr>
        <p:spPr>
          <a:xfrm>
            <a:off x="6679940" y="2171959"/>
            <a:ext cx="671331" cy="338554"/>
          </a:xfrm>
          <a:prstGeom prst="rect">
            <a:avLst/>
          </a:prstGeom>
          <a:noFill/>
        </p:spPr>
        <p:txBody>
          <a:bodyPr wrap="square" rtlCol="0">
            <a:spAutoFit/>
          </a:bodyPr>
          <a:lstStyle/>
          <a:p>
            <a:pPr algn="ctr"/>
            <a:r>
              <a:rPr lang="en-US" sz="1600" b="1" dirty="0">
                <a:solidFill>
                  <a:srgbClr val="08447B"/>
                </a:solidFill>
                <a:latin typeface="+mj-lt"/>
                <a:cs typeface="Arial Narrow"/>
              </a:rPr>
              <a:t>60%</a:t>
            </a:r>
          </a:p>
        </p:txBody>
      </p:sp>
      <p:sp>
        <p:nvSpPr>
          <p:cNvPr id="47" name="TextBox 46">
            <a:extLst>
              <a:ext uri="{FF2B5EF4-FFF2-40B4-BE49-F238E27FC236}">
                <a16:creationId xmlns:a16="http://schemas.microsoft.com/office/drawing/2014/main" id="{266CD766-086E-44AF-B38D-22E604CB569D}"/>
              </a:ext>
            </a:extLst>
          </p:cNvPr>
          <p:cNvSpPr txBox="1"/>
          <p:nvPr/>
        </p:nvSpPr>
        <p:spPr>
          <a:xfrm>
            <a:off x="9250760" y="2819226"/>
            <a:ext cx="671331" cy="338554"/>
          </a:xfrm>
          <a:prstGeom prst="rect">
            <a:avLst/>
          </a:prstGeom>
          <a:noFill/>
        </p:spPr>
        <p:txBody>
          <a:bodyPr wrap="square" rtlCol="0">
            <a:spAutoFit/>
          </a:bodyPr>
          <a:lstStyle/>
          <a:p>
            <a:pPr algn="ctr"/>
            <a:r>
              <a:rPr lang="en-US" sz="1600" b="1" dirty="0">
                <a:solidFill>
                  <a:srgbClr val="22A0E2"/>
                </a:solidFill>
                <a:latin typeface="+mj-lt"/>
                <a:cs typeface="Arial Narrow"/>
              </a:rPr>
              <a:t>23%</a:t>
            </a:r>
          </a:p>
        </p:txBody>
      </p:sp>
      <p:sp>
        <p:nvSpPr>
          <p:cNvPr id="48" name="TextBox 47">
            <a:extLst>
              <a:ext uri="{FF2B5EF4-FFF2-40B4-BE49-F238E27FC236}">
                <a16:creationId xmlns:a16="http://schemas.microsoft.com/office/drawing/2014/main" id="{5E28D5CE-55F2-430B-9218-4556420C06E7}"/>
              </a:ext>
            </a:extLst>
          </p:cNvPr>
          <p:cNvSpPr txBox="1"/>
          <p:nvPr/>
        </p:nvSpPr>
        <p:spPr>
          <a:xfrm>
            <a:off x="8741474" y="3697971"/>
            <a:ext cx="671331" cy="338554"/>
          </a:xfrm>
          <a:prstGeom prst="rect">
            <a:avLst/>
          </a:prstGeom>
          <a:noFill/>
        </p:spPr>
        <p:txBody>
          <a:bodyPr wrap="square" rtlCol="0">
            <a:spAutoFit/>
          </a:bodyPr>
          <a:lstStyle/>
          <a:p>
            <a:pPr algn="ctr"/>
            <a:r>
              <a:rPr lang="en-US" sz="1600" b="1" dirty="0">
                <a:solidFill>
                  <a:schemeClr val="bg1">
                    <a:lumMod val="50000"/>
                  </a:schemeClr>
                </a:solidFill>
                <a:latin typeface="+mj-lt"/>
                <a:cs typeface="Arial Narrow"/>
              </a:rPr>
              <a:t>17%</a:t>
            </a:r>
          </a:p>
        </p:txBody>
      </p:sp>
      <p:sp>
        <p:nvSpPr>
          <p:cNvPr id="49" name="Rectangle 48">
            <a:extLst>
              <a:ext uri="{FF2B5EF4-FFF2-40B4-BE49-F238E27FC236}">
                <a16:creationId xmlns:a16="http://schemas.microsoft.com/office/drawing/2014/main" id="{F09171E6-7B16-4D1C-B49C-631B2CB87C5B}"/>
              </a:ext>
            </a:extLst>
          </p:cNvPr>
          <p:cNvSpPr/>
          <p:nvPr/>
        </p:nvSpPr>
        <p:spPr>
          <a:xfrm>
            <a:off x="2882914" y="2626834"/>
            <a:ext cx="2105244" cy="584775"/>
          </a:xfrm>
          <a:prstGeom prst="rect">
            <a:avLst/>
          </a:prstGeom>
        </p:spPr>
        <p:txBody>
          <a:bodyPr wrap="square">
            <a:spAutoFit/>
          </a:bodyPr>
          <a:lstStyle/>
          <a:p>
            <a:pPr lvl="0" algn="ctr"/>
            <a:r>
              <a:rPr lang="en-US" sz="1600" b="1" dirty="0"/>
              <a:t>Rosh </a:t>
            </a:r>
            <a:br>
              <a:rPr lang="en-US" sz="1600" b="1" dirty="0"/>
            </a:br>
            <a:r>
              <a:rPr lang="en-US" sz="1600" b="1" dirty="0"/>
              <a:t>Hashanah</a:t>
            </a:r>
          </a:p>
        </p:txBody>
      </p:sp>
      <p:sp>
        <p:nvSpPr>
          <p:cNvPr id="50" name="Rectangle 49">
            <a:extLst>
              <a:ext uri="{FF2B5EF4-FFF2-40B4-BE49-F238E27FC236}">
                <a16:creationId xmlns:a16="http://schemas.microsoft.com/office/drawing/2014/main" id="{EFB5E782-3F14-45F1-BF43-E03F86E217EB}"/>
              </a:ext>
            </a:extLst>
          </p:cNvPr>
          <p:cNvSpPr/>
          <p:nvPr/>
        </p:nvSpPr>
        <p:spPr>
          <a:xfrm>
            <a:off x="7157472" y="2578980"/>
            <a:ext cx="2105244" cy="584775"/>
          </a:xfrm>
          <a:prstGeom prst="rect">
            <a:avLst/>
          </a:prstGeom>
        </p:spPr>
        <p:txBody>
          <a:bodyPr wrap="square">
            <a:spAutoFit/>
          </a:bodyPr>
          <a:lstStyle/>
          <a:p>
            <a:pPr lvl="0" algn="ctr"/>
            <a:r>
              <a:rPr lang="en-US" sz="1600" b="1" dirty="0"/>
              <a:t>Yom</a:t>
            </a:r>
            <a:br>
              <a:rPr lang="en-US" sz="1600" b="1" dirty="0"/>
            </a:br>
            <a:r>
              <a:rPr lang="en-US" sz="1600" b="1" dirty="0"/>
              <a:t>Kippur</a:t>
            </a:r>
          </a:p>
        </p:txBody>
      </p:sp>
      <p:graphicFrame>
        <p:nvGraphicFramePr>
          <p:cNvPr id="52" name="Chart 51">
            <a:extLst>
              <a:ext uri="{FF2B5EF4-FFF2-40B4-BE49-F238E27FC236}">
                <a16:creationId xmlns:a16="http://schemas.microsoft.com/office/drawing/2014/main" id="{A6BD685C-7D4F-418E-BB48-6AA45265E73C}"/>
              </a:ext>
            </a:extLst>
          </p:cNvPr>
          <p:cNvGraphicFramePr/>
          <p:nvPr/>
        </p:nvGraphicFramePr>
        <p:xfrm>
          <a:off x="2845090" y="5199857"/>
          <a:ext cx="6501819" cy="1633591"/>
        </p:xfrm>
        <a:graphic>
          <a:graphicData uri="http://schemas.openxmlformats.org/drawingml/2006/chart">
            <c:chart xmlns:c="http://schemas.openxmlformats.org/drawingml/2006/chart" xmlns:r="http://schemas.openxmlformats.org/officeDocument/2006/relationships" r:id="rId6"/>
          </a:graphicData>
        </a:graphic>
      </p:graphicFrame>
      <p:sp>
        <p:nvSpPr>
          <p:cNvPr id="53" name="TextBox 52">
            <a:extLst>
              <a:ext uri="{FF2B5EF4-FFF2-40B4-BE49-F238E27FC236}">
                <a16:creationId xmlns:a16="http://schemas.microsoft.com/office/drawing/2014/main" id="{AA1F7229-4B6C-4214-970B-12F312165128}"/>
              </a:ext>
            </a:extLst>
          </p:cNvPr>
          <p:cNvSpPr txBox="1"/>
          <p:nvPr/>
        </p:nvSpPr>
        <p:spPr>
          <a:xfrm>
            <a:off x="2920214" y="4808069"/>
            <a:ext cx="3300224" cy="646331"/>
          </a:xfrm>
          <a:prstGeom prst="rect">
            <a:avLst/>
          </a:prstGeom>
          <a:noFill/>
        </p:spPr>
        <p:txBody>
          <a:bodyPr wrap="square" rtlCol="0">
            <a:spAutoFit/>
          </a:bodyPr>
          <a:lstStyle/>
          <a:p>
            <a:pPr algn="ctr"/>
            <a:r>
              <a:rPr lang="en-US" sz="1200" b="1" dirty="0">
                <a:solidFill>
                  <a:srgbClr val="08447B"/>
                </a:solidFill>
                <a:latin typeface="+mj-lt"/>
                <a:cs typeface="Arial Narrow"/>
              </a:rPr>
              <a:t>REGULAR HIGH HOLIDAYS OBSERVERS: Observe Rosh Hashanah </a:t>
            </a:r>
            <a:r>
              <a:rPr lang="en-US" sz="1200" b="1" u="sng" dirty="0">
                <a:solidFill>
                  <a:srgbClr val="08447B"/>
                </a:solidFill>
                <a:latin typeface="+mj-lt"/>
                <a:cs typeface="Arial Narrow"/>
              </a:rPr>
              <a:t>and</a:t>
            </a:r>
            <a:r>
              <a:rPr lang="en-US" sz="1200" b="1" dirty="0">
                <a:solidFill>
                  <a:srgbClr val="08447B"/>
                </a:solidFill>
                <a:latin typeface="+mj-lt"/>
                <a:cs typeface="Arial Narrow"/>
              </a:rPr>
              <a:t> Yom Kippur most years</a:t>
            </a:r>
          </a:p>
        </p:txBody>
      </p:sp>
      <p:sp>
        <p:nvSpPr>
          <p:cNvPr id="56" name="TextBox 55">
            <a:extLst>
              <a:ext uri="{FF2B5EF4-FFF2-40B4-BE49-F238E27FC236}">
                <a16:creationId xmlns:a16="http://schemas.microsoft.com/office/drawing/2014/main" id="{31DEB741-D696-4E40-A304-04A161D2FAEE}"/>
              </a:ext>
            </a:extLst>
          </p:cNvPr>
          <p:cNvSpPr txBox="1"/>
          <p:nvPr/>
        </p:nvSpPr>
        <p:spPr>
          <a:xfrm>
            <a:off x="6386490" y="4802047"/>
            <a:ext cx="3471808" cy="646331"/>
          </a:xfrm>
          <a:prstGeom prst="rect">
            <a:avLst/>
          </a:prstGeom>
          <a:noFill/>
        </p:spPr>
        <p:txBody>
          <a:bodyPr wrap="square" rtlCol="0">
            <a:spAutoFit/>
          </a:bodyPr>
          <a:lstStyle/>
          <a:p>
            <a:pPr algn="ctr"/>
            <a:r>
              <a:rPr lang="en-US" sz="1200" b="1" dirty="0">
                <a:solidFill>
                  <a:schemeClr val="bg2"/>
                </a:solidFill>
                <a:latin typeface="+mj-lt"/>
                <a:cs typeface="Arial Narrow"/>
              </a:rPr>
              <a:t>INFREQUENT HIGH HOLIDAYS OBSERVERS: </a:t>
            </a:r>
            <a:br>
              <a:rPr lang="en-US" sz="1200" b="1" dirty="0">
                <a:solidFill>
                  <a:schemeClr val="bg2"/>
                </a:solidFill>
                <a:latin typeface="+mj-lt"/>
                <a:cs typeface="Arial Narrow"/>
              </a:rPr>
            </a:br>
            <a:r>
              <a:rPr lang="en-US" sz="1200" b="1" dirty="0">
                <a:solidFill>
                  <a:schemeClr val="bg2"/>
                </a:solidFill>
                <a:latin typeface="+mj-lt"/>
                <a:cs typeface="Arial Narrow"/>
              </a:rPr>
              <a:t>Only observe one or both holidays once in a while, or not at all</a:t>
            </a:r>
          </a:p>
        </p:txBody>
      </p:sp>
    </p:spTree>
    <p:extLst>
      <p:ext uri="{BB962C8B-B14F-4D97-AF65-F5344CB8AC3E}">
        <p14:creationId xmlns:p14="http://schemas.microsoft.com/office/powerpoint/2010/main" val="3744314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69BB410-19A6-40EE-A840-B3E228A47DC2}"/>
              </a:ext>
            </a:extLst>
          </p:cNvPr>
          <p:cNvSpPr/>
          <p:nvPr/>
        </p:nvSpPr>
        <p:spPr>
          <a:xfrm>
            <a:off x="4276395" y="2225964"/>
            <a:ext cx="4479678" cy="3371272"/>
          </a:xfrm>
          <a:prstGeom prst="rect">
            <a:avLst/>
          </a:prstGeom>
          <a:solidFill>
            <a:schemeClr val="bg1">
              <a:lumMod val="95000"/>
            </a:schemeClr>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100" b="1" dirty="0">
                <a:solidFill>
                  <a:schemeClr val="tx2"/>
                </a:solidFill>
              </a:rPr>
              <a:t>In 2020, 9 in 10 Regular Observers still observed, and nearly half of Infrequent Observers did something for the High Holidays. </a:t>
            </a:r>
          </a:p>
        </p:txBody>
      </p:sp>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r>
              <a:rPr lang="en-US" sz="2400" dirty="0">
                <a:latin typeface="+mj-lt"/>
              </a:rPr>
              <a:t>This year, High Holiday observance was notably higher, engaging half of the “Infrequent High Holidays Observers” who don’t participate on a regular basis</a:t>
            </a:r>
          </a:p>
        </p:txBody>
      </p:sp>
      <p:sp>
        <p:nvSpPr>
          <p:cNvPr id="19" name="Rectangle 18">
            <a:extLst>
              <a:ext uri="{FF2B5EF4-FFF2-40B4-BE49-F238E27FC236}">
                <a16:creationId xmlns:a16="http://schemas.microsoft.com/office/drawing/2014/main" id="{F9487AC7-CAB1-4C4E-8A06-2B342708DABE}"/>
              </a:ext>
            </a:extLst>
          </p:cNvPr>
          <p:cNvSpPr/>
          <p:nvPr/>
        </p:nvSpPr>
        <p:spPr>
          <a:xfrm>
            <a:off x="156005" y="1488561"/>
            <a:ext cx="4094043" cy="397991"/>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i="1" dirty="0">
                <a:solidFill>
                  <a:schemeClr val="tx2"/>
                </a:solidFill>
              </a:rPr>
              <a:t>Any type of High Holiday observance (Rosh Hashanah, Yom Kippur, or both)</a:t>
            </a:r>
          </a:p>
        </p:txBody>
      </p:sp>
      <p:graphicFrame>
        <p:nvGraphicFramePr>
          <p:cNvPr id="20" name="Chart 19">
            <a:extLst>
              <a:ext uri="{FF2B5EF4-FFF2-40B4-BE49-F238E27FC236}">
                <a16:creationId xmlns:a16="http://schemas.microsoft.com/office/drawing/2014/main" id="{64B99AF5-C766-41D4-A55E-5C60E6F6DB64}"/>
              </a:ext>
            </a:extLst>
          </p:cNvPr>
          <p:cNvGraphicFramePr/>
          <p:nvPr>
            <p:extLst>
              <p:ext uri="{D42A27DB-BD31-4B8C-83A1-F6EECF244321}">
                <p14:modId xmlns:p14="http://schemas.microsoft.com/office/powerpoint/2010/main" val="3308077228"/>
              </p:ext>
            </p:extLst>
          </p:nvPr>
        </p:nvGraphicFramePr>
        <p:xfrm>
          <a:off x="461817" y="1886551"/>
          <a:ext cx="3417455" cy="4283339"/>
        </p:xfrm>
        <a:graphic>
          <a:graphicData uri="http://schemas.openxmlformats.org/drawingml/2006/chart">
            <c:chart xmlns:c="http://schemas.openxmlformats.org/drawingml/2006/chart" xmlns:r="http://schemas.openxmlformats.org/officeDocument/2006/relationships" r:id="rId3"/>
          </a:graphicData>
        </a:graphic>
      </p:graphicFrame>
      <p:sp>
        <p:nvSpPr>
          <p:cNvPr id="4" name="Right Brace 3">
            <a:extLst>
              <a:ext uri="{FF2B5EF4-FFF2-40B4-BE49-F238E27FC236}">
                <a16:creationId xmlns:a16="http://schemas.microsoft.com/office/drawing/2014/main" id="{1A8E9917-AE22-4937-B3EB-35FA9FFC1127}"/>
              </a:ext>
            </a:extLst>
          </p:cNvPr>
          <p:cNvSpPr/>
          <p:nvPr/>
        </p:nvSpPr>
        <p:spPr>
          <a:xfrm>
            <a:off x="3666836" y="2752435"/>
            <a:ext cx="480291" cy="2503055"/>
          </a:xfrm>
          <a:prstGeom prst="rightBrac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aphicFrame>
        <p:nvGraphicFramePr>
          <p:cNvPr id="21" name="Chart 20">
            <a:extLst>
              <a:ext uri="{FF2B5EF4-FFF2-40B4-BE49-F238E27FC236}">
                <a16:creationId xmlns:a16="http://schemas.microsoft.com/office/drawing/2014/main" id="{B7174349-5DFC-4D85-B52D-12555E481E99}"/>
              </a:ext>
            </a:extLst>
          </p:cNvPr>
          <p:cNvGraphicFramePr/>
          <p:nvPr/>
        </p:nvGraphicFramePr>
        <p:xfrm>
          <a:off x="4544250" y="2752436"/>
          <a:ext cx="3869413" cy="2622738"/>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a:extLst>
              <a:ext uri="{FF2B5EF4-FFF2-40B4-BE49-F238E27FC236}">
                <a16:creationId xmlns:a16="http://schemas.microsoft.com/office/drawing/2014/main" id="{242C6CA9-CAF0-4DB9-86CF-779037343465}"/>
              </a:ext>
            </a:extLst>
          </p:cNvPr>
          <p:cNvSpPr txBox="1"/>
          <p:nvPr/>
        </p:nvSpPr>
        <p:spPr>
          <a:xfrm>
            <a:off x="4341714" y="3850910"/>
            <a:ext cx="1016664" cy="553998"/>
          </a:xfrm>
          <a:prstGeom prst="rect">
            <a:avLst/>
          </a:prstGeom>
          <a:noFill/>
        </p:spPr>
        <p:txBody>
          <a:bodyPr wrap="square" rtlCol="0">
            <a:spAutoFit/>
          </a:bodyPr>
          <a:lstStyle/>
          <a:p>
            <a:pPr algn="r"/>
            <a:r>
              <a:rPr lang="en-US" sz="1000" b="1" dirty="0">
                <a:solidFill>
                  <a:srgbClr val="08447B"/>
                </a:solidFill>
                <a:latin typeface="+mj-lt"/>
                <a:cs typeface="Arial Narrow"/>
              </a:rPr>
              <a:t>Observed both RH</a:t>
            </a:r>
          </a:p>
          <a:p>
            <a:pPr algn="r"/>
            <a:r>
              <a:rPr lang="en-US" sz="1000" b="1" dirty="0">
                <a:solidFill>
                  <a:srgbClr val="08447B"/>
                </a:solidFill>
                <a:latin typeface="+mj-lt"/>
                <a:cs typeface="Arial Narrow"/>
              </a:rPr>
              <a:t>and YK</a:t>
            </a:r>
          </a:p>
        </p:txBody>
      </p:sp>
      <p:sp>
        <p:nvSpPr>
          <p:cNvPr id="23" name="TextBox 22">
            <a:extLst>
              <a:ext uri="{FF2B5EF4-FFF2-40B4-BE49-F238E27FC236}">
                <a16:creationId xmlns:a16="http://schemas.microsoft.com/office/drawing/2014/main" id="{4F9677BD-E2AC-4FFD-BA08-9EA2DFE60581}"/>
              </a:ext>
            </a:extLst>
          </p:cNvPr>
          <p:cNvSpPr txBox="1"/>
          <p:nvPr/>
        </p:nvSpPr>
        <p:spPr>
          <a:xfrm>
            <a:off x="4341714" y="3148163"/>
            <a:ext cx="1016664" cy="400110"/>
          </a:xfrm>
          <a:prstGeom prst="rect">
            <a:avLst/>
          </a:prstGeom>
          <a:noFill/>
        </p:spPr>
        <p:txBody>
          <a:bodyPr wrap="square" rtlCol="0">
            <a:spAutoFit/>
          </a:bodyPr>
          <a:lstStyle/>
          <a:p>
            <a:pPr algn="r"/>
            <a:r>
              <a:rPr lang="en-US" sz="1000" b="1" dirty="0">
                <a:solidFill>
                  <a:srgbClr val="22A0E2"/>
                </a:solidFill>
                <a:latin typeface="+mj-lt"/>
                <a:cs typeface="Arial Narrow"/>
              </a:rPr>
              <a:t>Observed one, not both</a:t>
            </a:r>
          </a:p>
        </p:txBody>
      </p:sp>
      <p:sp>
        <p:nvSpPr>
          <p:cNvPr id="24" name="TextBox 23">
            <a:extLst>
              <a:ext uri="{FF2B5EF4-FFF2-40B4-BE49-F238E27FC236}">
                <a16:creationId xmlns:a16="http://schemas.microsoft.com/office/drawing/2014/main" id="{E7447A81-56FE-4695-8754-27B06C2EE5EA}"/>
              </a:ext>
            </a:extLst>
          </p:cNvPr>
          <p:cNvSpPr txBox="1"/>
          <p:nvPr/>
        </p:nvSpPr>
        <p:spPr>
          <a:xfrm>
            <a:off x="4414982" y="2801217"/>
            <a:ext cx="951345" cy="400110"/>
          </a:xfrm>
          <a:prstGeom prst="rect">
            <a:avLst/>
          </a:prstGeom>
          <a:noFill/>
        </p:spPr>
        <p:txBody>
          <a:bodyPr wrap="square" rtlCol="0">
            <a:spAutoFit/>
          </a:bodyPr>
          <a:lstStyle/>
          <a:p>
            <a:pPr algn="r"/>
            <a:r>
              <a:rPr lang="en-US" sz="1000" b="1" dirty="0">
                <a:solidFill>
                  <a:schemeClr val="tx2"/>
                </a:solidFill>
                <a:latin typeface="+mj-lt"/>
                <a:cs typeface="Arial Narrow"/>
              </a:rPr>
              <a:t>Observed neither</a:t>
            </a:r>
          </a:p>
        </p:txBody>
      </p:sp>
      <p:sp>
        <p:nvSpPr>
          <p:cNvPr id="26" name="Rectangle 25">
            <a:extLst>
              <a:ext uri="{FF2B5EF4-FFF2-40B4-BE49-F238E27FC236}">
                <a16:creationId xmlns:a16="http://schemas.microsoft.com/office/drawing/2014/main" id="{6102D7D9-7DE2-4889-8C02-74F6B907EE54}"/>
              </a:ext>
            </a:extLst>
          </p:cNvPr>
          <p:cNvSpPr/>
          <p:nvPr/>
        </p:nvSpPr>
        <p:spPr>
          <a:xfrm>
            <a:off x="8885341" y="2225963"/>
            <a:ext cx="2844842" cy="3371271"/>
          </a:xfrm>
          <a:prstGeom prst="rect">
            <a:avLst/>
          </a:prstGeom>
          <a:noFill/>
          <a:ln>
            <a:solidFill>
              <a:schemeClr val="bg2"/>
            </a:solidFill>
            <a:prstDash val="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200" b="1" dirty="0">
                <a:solidFill>
                  <a:schemeClr val="tx2"/>
                </a:solidFill>
              </a:rPr>
              <a:t>Infrequent High Holidays Observers who observed this year are...</a:t>
            </a:r>
          </a:p>
          <a:p>
            <a:pPr algn="ctr"/>
            <a:endParaRPr lang="en-US" sz="1200" b="1" dirty="0">
              <a:solidFill>
                <a:schemeClr val="tx2"/>
              </a:solidFill>
            </a:endParaRPr>
          </a:p>
          <a:p>
            <a:pPr marL="166688" indent="-166688">
              <a:lnSpc>
                <a:spcPct val="120000"/>
              </a:lnSpc>
              <a:spcAft>
                <a:spcPts val="1200"/>
              </a:spcAft>
              <a:buFont typeface="Arial" panose="020B0604020202020204" pitchFamily="34" charset="0"/>
              <a:buChar char="•"/>
            </a:pPr>
            <a:r>
              <a:rPr lang="en-US" sz="1200" b="1" dirty="0">
                <a:solidFill>
                  <a:schemeClr val="tx2"/>
                </a:solidFill>
              </a:rPr>
              <a:t>More male: </a:t>
            </a:r>
            <a:r>
              <a:rPr lang="en-US" sz="1200" dirty="0">
                <a:solidFill>
                  <a:schemeClr val="tx2"/>
                </a:solidFill>
              </a:rPr>
              <a:t>61% are male, vs. 48% of all Jewish adults</a:t>
            </a:r>
          </a:p>
          <a:p>
            <a:pPr marL="166688" indent="-166688">
              <a:lnSpc>
                <a:spcPct val="120000"/>
              </a:lnSpc>
              <a:spcAft>
                <a:spcPts val="1200"/>
              </a:spcAft>
              <a:buFont typeface="Arial" panose="020B0604020202020204" pitchFamily="34" charset="0"/>
              <a:buChar char="•"/>
            </a:pPr>
            <a:r>
              <a:rPr lang="en-US" sz="1200" b="1" dirty="0">
                <a:solidFill>
                  <a:schemeClr val="tx2"/>
                </a:solidFill>
              </a:rPr>
              <a:t>Younger: </a:t>
            </a:r>
            <a:r>
              <a:rPr lang="en-US" sz="1200" dirty="0">
                <a:solidFill>
                  <a:schemeClr val="tx2"/>
                </a:solidFill>
              </a:rPr>
              <a:t>59% are &lt;40 </a:t>
            </a:r>
            <a:r>
              <a:rPr lang="en-US" sz="1200" dirty="0" err="1">
                <a:solidFill>
                  <a:schemeClr val="tx2"/>
                </a:solidFill>
              </a:rPr>
              <a:t>yrs</a:t>
            </a:r>
            <a:r>
              <a:rPr lang="en-US" sz="1200" dirty="0">
                <a:solidFill>
                  <a:schemeClr val="tx2"/>
                </a:solidFill>
              </a:rPr>
              <a:t>, vs. 37% of all Jewish adults</a:t>
            </a:r>
          </a:p>
          <a:p>
            <a:pPr marL="166688" indent="-166688">
              <a:lnSpc>
                <a:spcPct val="120000"/>
              </a:lnSpc>
              <a:spcAft>
                <a:spcPts val="1200"/>
              </a:spcAft>
              <a:buFont typeface="Arial" panose="020B0604020202020204" pitchFamily="34" charset="0"/>
              <a:buChar char="•"/>
            </a:pPr>
            <a:r>
              <a:rPr lang="en-US" sz="1200" b="1" dirty="0">
                <a:solidFill>
                  <a:schemeClr val="tx2"/>
                </a:solidFill>
              </a:rPr>
              <a:t>Parents: </a:t>
            </a:r>
            <a:r>
              <a:rPr lang="en-US" sz="1200" dirty="0">
                <a:solidFill>
                  <a:schemeClr val="tx2"/>
                </a:solidFill>
              </a:rPr>
              <a:t>50% have children under 18, vs. 26% of all Jewish adults</a:t>
            </a:r>
            <a:endParaRPr lang="en-US" sz="1200" b="1" dirty="0">
              <a:solidFill>
                <a:schemeClr val="tx2"/>
              </a:solidFill>
            </a:endParaRPr>
          </a:p>
          <a:p>
            <a:pPr marL="166688" indent="-166688">
              <a:lnSpc>
                <a:spcPct val="120000"/>
              </a:lnSpc>
              <a:spcAft>
                <a:spcPts val="1200"/>
              </a:spcAft>
              <a:buFont typeface="Arial" panose="020B0604020202020204" pitchFamily="34" charset="0"/>
              <a:buChar char="•"/>
            </a:pPr>
            <a:r>
              <a:rPr lang="en-US" sz="1200" b="1" dirty="0">
                <a:solidFill>
                  <a:schemeClr val="tx2"/>
                </a:solidFill>
              </a:rPr>
              <a:t>Interfaith: </a:t>
            </a:r>
            <a:r>
              <a:rPr lang="en-US" sz="1200" dirty="0">
                <a:solidFill>
                  <a:schemeClr val="tx2"/>
                </a:solidFill>
              </a:rPr>
              <a:t>49% are part of an interfaith household, vs. 32% of all Jewish adults</a:t>
            </a:r>
            <a:endParaRPr lang="en-US" sz="1200" b="1" dirty="0">
              <a:solidFill>
                <a:schemeClr val="tx2"/>
              </a:solidFill>
            </a:endParaRPr>
          </a:p>
          <a:p>
            <a:pPr algn="ctr"/>
            <a:endParaRPr lang="en-US" sz="1200" b="1" dirty="0">
              <a:solidFill>
                <a:schemeClr val="tx2"/>
              </a:solidFill>
            </a:endParaRPr>
          </a:p>
        </p:txBody>
      </p:sp>
    </p:spTree>
    <p:extLst>
      <p:ext uri="{BB962C8B-B14F-4D97-AF65-F5344CB8AC3E}">
        <p14:creationId xmlns:p14="http://schemas.microsoft.com/office/powerpoint/2010/main" val="1055103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a:xfrm>
            <a:off x="274757" y="191797"/>
            <a:ext cx="11929118" cy="608585"/>
          </a:xfrm>
        </p:spPr>
        <p:txBody>
          <a:bodyPr/>
          <a:lstStyle/>
          <a:p>
            <a:r>
              <a:rPr lang="en-US" sz="2400" dirty="0">
                <a:latin typeface="+mj-lt"/>
              </a:rPr>
              <a:t>Most marked the HH this year through traditional rituals and meals, but less formal practices—mindfulness, charity work—stand out for infrequent observers</a:t>
            </a:r>
          </a:p>
        </p:txBody>
      </p:sp>
      <p:sp>
        <p:nvSpPr>
          <p:cNvPr id="19" name="Rectangle 18">
            <a:extLst>
              <a:ext uri="{FF2B5EF4-FFF2-40B4-BE49-F238E27FC236}">
                <a16:creationId xmlns:a16="http://schemas.microsoft.com/office/drawing/2014/main" id="{F9487AC7-CAB1-4C4E-8A06-2B342708DABE}"/>
              </a:ext>
            </a:extLst>
          </p:cNvPr>
          <p:cNvSpPr/>
          <p:nvPr/>
        </p:nvSpPr>
        <p:spPr>
          <a:xfrm>
            <a:off x="0" y="1172999"/>
            <a:ext cx="12192000" cy="608585"/>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i="1" dirty="0">
                <a:solidFill>
                  <a:schemeClr val="tx2"/>
                </a:solidFill>
              </a:rPr>
              <a:t>Type of High Holiday observance in 2020</a:t>
            </a:r>
          </a:p>
          <a:p>
            <a:pPr algn="ctr"/>
            <a:r>
              <a:rPr lang="en-US" sz="1600" i="1" dirty="0">
                <a:solidFill>
                  <a:schemeClr val="tx2"/>
                </a:solidFill>
              </a:rPr>
              <a:t>Asked of those who observed the High Holidays in some way this year - % shown out of full sample</a:t>
            </a:r>
          </a:p>
        </p:txBody>
      </p:sp>
      <p:graphicFrame>
        <p:nvGraphicFramePr>
          <p:cNvPr id="8" name="Chart 7">
            <a:extLst>
              <a:ext uri="{FF2B5EF4-FFF2-40B4-BE49-F238E27FC236}">
                <a16:creationId xmlns:a16="http://schemas.microsoft.com/office/drawing/2014/main" id="{9C87A0B6-3F7D-4AD7-82F0-2CD4057B1301}"/>
              </a:ext>
            </a:extLst>
          </p:cNvPr>
          <p:cNvGraphicFramePr/>
          <p:nvPr/>
        </p:nvGraphicFramePr>
        <p:xfrm>
          <a:off x="274758" y="1912005"/>
          <a:ext cx="9842636" cy="43660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4">
            <a:extLst>
              <a:ext uri="{FF2B5EF4-FFF2-40B4-BE49-F238E27FC236}">
                <a16:creationId xmlns:a16="http://schemas.microsoft.com/office/drawing/2014/main" id="{AD7CE595-173B-439F-9CCA-810E37B8E3A8}"/>
              </a:ext>
            </a:extLst>
          </p:cNvPr>
          <p:cNvGraphicFramePr>
            <a:graphicFrameLocks noGrp="1"/>
          </p:cNvGraphicFramePr>
          <p:nvPr/>
        </p:nvGraphicFramePr>
        <p:xfrm>
          <a:off x="9749641" y="1757834"/>
          <a:ext cx="2454234" cy="4358954"/>
        </p:xfrm>
        <a:graphic>
          <a:graphicData uri="http://schemas.openxmlformats.org/drawingml/2006/table">
            <a:tbl>
              <a:tblPr bandRow="1">
                <a:tableStyleId>{5C22544A-7EE6-4342-B048-85BDC9FD1C3A}</a:tableStyleId>
              </a:tblPr>
              <a:tblGrid>
                <a:gridCol w="2454234">
                  <a:extLst>
                    <a:ext uri="{9D8B030D-6E8A-4147-A177-3AD203B41FA5}">
                      <a16:colId xmlns:a16="http://schemas.microsoft.com/office/drawing/2014/main" val="743186082"/>
                    </a:ext>
                  </a:extLst>
                </a:gridCol>
              </a:tblGrid>
              <a:tr h="272847">
                <a:tc>
                  <a:txBody>
                    <a:bodyPr/>
                    <a:lstStyle/>
                    <a:p>
                      <a:pPr algn="ctr"/>
                      <a:r>
                        <a:rPr lang="en-US" sz="1400" b="1" i="1" dirty="0">
                          <a:solidFill>
                            <a:schemeClr val="tx2"/>
                          </a:solidFill>
                        </a:rPr>
                        <a:t>Infrequent Observers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37240478"/>
                  </a:ext>
                </a:extLst>
              </a:tr>
              <a:tr h="311858">
                <a:tc>
                  <a:txBody>
                    <a:bodyPr/>
                    <a:lstStyle/>
                    <a:p>
                      <a:pPr algn="ctr"/>
                      <a:r>
                        <a:rPr lang="en-US" sz="1400" b="1" dirty="0">
                          <a:solidFill>
                            <a:schemeClr val="tx2"/>
                          </a:solidFill>
                        </a:rPr>
                        <a:t>15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60231858"/>
                  </a:ext>
                </a:extLst>
              </a:tr>
              <a:tr h="311858">
                <a:tc>
                  <a:txBody>
                    <a:bodyPr/>
                    <a:lstStyle/>
                    <a:p>
                      <a:pPr algn="ctr"/>
                      <a:r>
                        <a:rPr lang="en-US" sz="1400" b="1" dirty="0">
                          <a:solidFill>
                            <a:schemeClr val="tx2"/>
                          </a:solidFill>
                        </a:rPr>
                        <a:t>15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12592007"/>
                  </a:ext>
                </a:extLst>
              </a:tr>
              <a:tr h="311858">
                <a:tc>
                  <a:txBody>
                    <a:bodyPr/>
                    <a:lstStyle/>
                    <a:p>
                      <a:pPr algn="ctr"/>
                      <a:r>
                        <a:rPr lang="en-US" sz="1400" b="1" dirty="0">
                          <a:solidFill>
                            <a:schemeClr val="tx2"/>
                          </a:solidFill>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16803180"/>
                  </a:ext>
                </a:extLst>
              </a:tr>
              <a:tr h="311858">
                <a:tc>
                  <a:txBody>
                    <a:bodyPr/>
                    <a:lstStyle/>
                    <a:p>
                      <a:pPr algn="ctr"/>
                      <a:r>
                        <a:rPr lang="en-US" sz="1400" b="1" dirty="0">
                          <a:solidFill>
                            <a:schemeClr val="tx2"/>
                          </a:solidFill>
                        </a:rPr>
                        <a:t>14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21154578"/>
                  </a:ext>
                </a:extLst>
              </a:tr>
              <a:tr h="311858">
                <a:tc>
                  <a:txBody>
                    <a:bodyPr/>
                    <a:lstStyle/>
                    <a:p>
                      <a:pPr algn="ctr"/>
                      <a:r>
                        <a:rPr lang="en-US" sz="1400" b="1" dirty="0">
                          <a:solidFill>
                            <a:schemeClr val="tx2"/>
                          </a:solidFill>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57725191"/>
                  </a:ext>
                </a:extLst>
              </a:tr>
              <a:tr h="311858">
                <a:tc>
                  <a:txBody>
                    <a:bodyPr/>
                    <a:lstStyle/>
                    <a:p>
                      <a:pPr algn="ctr"/>
                      <a:r>
                        <a:rPr lang="en-US" sz="1400" b="1" dirty="0">
                          <a:solidFill>
                            <a:schemeClr val="tx2"/>
                          </a:solidFill>
                        </a:rPr>
                        <a:t>14</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72422704"/>
                  </a:ext>
                </a:extLst>
              </a:tr>
              <a:tr h="311858">
                <a:tc>
                  <a:txBody>
                    <a:bodyPr/>
                    <a:lstStyle/>
                    <a:p>
                      <a:pPr algn="ctr"/>
                      <a:r>
                        <a:rPr lang="en-US" sz="1400" b="1" dirty="0">
                          <a:solidFill>
                            <a:schemeClr val="tx2"/>
                          </a:solidFill>
                        </a:rPr>
                        <a:t>12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81750187"/>
                  </a:ext>
                </a:extLst>
              </a:tr>
              <a:tr h="311858">
                <a:tc>
                  <a:txBody>
                    <a:bodyPr/>
                    <a:lstStyle/>
                    <a:p>
                      <a:pPr algn="ctr"/>
                      <a:r>
                        <a:rPr lang="en-US" sz="1400" b="1" dirty="0">
                          <a:solidFill>
                            <a:schemeClr val="tx2"/>
                          </a:solidFill>
                        </a:rPr>
                        <a:t>11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55005141"/>
                  </a:ext>
                </a:extLst>
              </a:tr>
              <a:tr h="311858">
                <a:tc>
                  <a:txBody>
                    <a:bodyPr/>
                    <a:lstStyle/>
                    <a:p>
                      <a:pPr algn="ctr"/>
                      <a:r>
                        <a:rPr lang="en-US" sz="1400" b="1" dirty="0">
                          <a:solidFill>
                            <a:schemeClr val="tx2"/>
                          </a:solidFill>
                        </a:rPr>
                        <a:t>10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03915528"/>
                  </a:ext>
                </a:extLst>
              </a:tr>
              <a:tr h="311858">
                <a:tc>
                  <a:txBody>
                    <a:bodyPr/>
                    <a:lstStyle/>
                    <a:p>
                      <a:pPr algn="ctr"/>
                      <a:r>
                        <a:rPr lang="en-US" sz="1400" b="1" dirty="0">
                          <a:solidFill>
                            <a:schemeClr val="tx2"/>
                          </a:solidFill>
                        </a:rPr>
                        <a:t>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788877566"/>
                  </a:ext>
                </a:extLst>
              </a:tr>
              <a:tr h="311858">
                <a:tc>
                  <a:txBody>
                    <a:bodyPr/>
                    <a:lstStyle/>
                    <a:p>
                      <a:pPr algn="ctr"/>
                      <a:r>
                        <a:rPr lang="en-US" sz="1400" b="1" dirty="0">
                          <a:solidFill>
                            <a:schemeClr val="tx2"/>
                          </a:solidFill>
                        </a:rPr>
                        <a:t>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75506805"/>
                  </a:ext>
                </a:extLst>
              </a:tr>
              <a:tr h="311858">
                <a:tc>
                  <a:txBody>
                    <a:bodyPr/>
                    <a:lstStyle/>
                    <a:p>
                      <a:pPr algn="ctr"/>
                      <a:r>
                        <a:rPr lang="en-US" sz="1400" b="1" dirty="0">
                          <a:solidFill>
                            <a:schemeClr val="tx2"/>
                          </a:solidFill>
                        </a:rPr>
                        <a:t>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57073254"/>
                  </a:ext>
                </a:extLst>
              </a:tr>
              <a:tr h="311858">
                <a:tc>
                  <a:txBody>
                    <a:bodyPr/>
                    <a:lstStyle/>
                    <a:p>
                      <a:pPr algn="ctr"/>
                      <a:r>
                        <a:rPr lang="en-US" sz="1400" b="1" dirty="0">
                          <a:solidFill>
                            <a:schemeClr val="tx2"/>
                          </a:solidFill>
                        </a:rPr>
                        <a:t>51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8879122"/>
                  </a:ext>
                </a:extLst>
              </a:tr>
            </a:tbl>
          </a:graphicData>
        </a:graphic>
      </p:graphicFrame>
    </p:spTree>
    <p:extLst>
      <p:ext uri="{BB962C8B-B14F-4D97-AF65-F5344CB8AC3E}">
        <p14:creationId xmlns:p14="http://schemas.microsoft.com/office/powerpoint/2010/main" val="10659065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17">
            <a:extLst>
              <a:ext uri="{FF2B5EF4-FFF2-40B4-BE49-F238E27FC236}">
                <a16:creationId xmlns:a16="http://schemas.microsoft.com/office/drawing/2014/main" id="{B271D521-6702-4AE7-8757-0BE4F1115496}"/>
              </a:ext>
            </a:extLst>
          </p:cNvPr>
          <p:cNvGraphicFramePr>
            <a:graphicFrameLocks noGrp="1"/>
          </p:cNvGraphicFramePr>
          <p:nvPr>
            <p:extLst>
              <p:ext uri="{D42A27DB-BD31-4B8C-83A1-F6EECF244321}">
                <p14:modId xmlns:p14="http://schemas.microsoft.com/office/powerpoint/2010/main" val="518805997"/>
              </p:ext>
            </p:extLst>
          </p:nvPr>
        </p:nvGraphicFramePr>
        <p:xfrm>
          <a:off x="199272" y="1747238"/>
          <a:ext cx="11702129" cy="4452840"/>
        </p:xfrm>
        <a:graphic>
          <a:graphicData uri="http://schemas.openxmlformats.org/drawingml/2006/table">
            <a:tbl>
              <a:tblPr firstRow="1" bandRow="1">
                <a:tableStyleId>{5C22544A-7EE6-4342-B048-85BDC9FD1C3A}</a:tableStyleId>
              </a:tblPr>
              <a:tblGrid>
                <a:gridCol w="10842625">
                  <a:extLst>
                    <a:ext uri="{9D8B030D-6E8A-4147-A177-3AD203B41FA5}">
                      <a16:colId xmlns:a16="http://schemas.microsoft.com/office/drawing/2014/main" val="3269252454"/>
                    </a:ext>
                  </a:extLst>
                </a:gridCol>
                <a:gridCol w="859504">
                  <a:extLst>
                    <a:ext uri="{9D8B030D-6E8A-4147-A177-3AD203B41FA5}">
                      <a16:colId xmlns:a16="http://schemas.microsoft.com/office/drawing/2014/main" val="339318048"/>
                    </a:ext>
                  </a:extLst>
                </a:gridCol>
              </a:tblGrid>
              <a:tr h="445284">
                <a:tc>
                  <a:txBody>
                    <a:bodyPr/>
                    <a:lstStyle/>
                    <a:p>
                      <a:endParaRPr lang="en-US" sz="1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18</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9444381"/>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8</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234244"/>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10</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7463462"/>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10</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031420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4</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352409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5</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541091"/>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4</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290830"/>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4</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62004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8876900"/>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74371611"/>
                  </a:ext>
                </a:extLst>
              </a:tr>
            </a:tbl>
          </a:graphicData>
        </a:graphic>
      </p:graphicFrame>
      <p:graphicFrame>
        <p:nvGraphicFramePr>
          <p:cNvPr id="9" name="Chart 8">
            <a:extLst>
              <a:ext uri="{FF2B5EF4-FFF2-40B4-BE49-F238E27FC236}">
                <a16:creationId xmlns:a16="http://schemas.microsoft.com/office/drawing/2014/main" id="{F3359CD6-8CED-4FC6-92CE-51EDB071FC89}"/>
              </a:ext>
            </a:extLst>
          </p:cNvPr>
          <p:cNvGraphicFramePr/>
          <p:nvPr/>
        </p:nvGraphicFramePr>
        <p:xfrm>
          <a:off x="0" y="1747246"/>
          <a:ext cx="10808853" cy="445284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pPr marR="0" lvl="0">
              <a:lnSpc>
                <a:spcPct val="107000"/>
              </a:lnSpc>
              <a:spcBef>
                <a:spcPts val="0"/>
              </a:spcBef>
              <a:spcAft>
                <a:spcPts val="0"/>
              </a:spcAft>
            </a:pPr>
            <a:r>
              <a:rPr lang="en-US" sz="2400" dirty="0">
                <a:effectLst/>
                <a:latin typeface="Arial" panose="020B0604020202020204" pitchFamily="34" charset="0"/>
                <a:ea typeface="Calibri" panose="020F0502020204030204" pitchFamily="34" charset="0"/>
              </a:rPr>
              <a:t>Tradition, routine, and fulfillment were the key drivers of High Holiday behavior; many Jews wanted to get as close to normal as possible</a:t>
            </a:r>
          </a:p>
        </p:txBody>
      </p:sp>
      <p:sp>
        <p:nvSpPr>
          <p:cNvPr id="19" name="Rectangle 18">
            <a:extLst>
              <a:ext uri="{FF2B5EF4-FFF2-40B4-BE49-F238E27FC236}">
                <a16:creationId xmlns:a16="http://schemas.microsoft.com/office/drawing/2014/main" id="{F9487AC7-CAB1-4C4E-8A06-2B342708DABE}"/>
              </a:ext>
            </a:extLst>
          </p:cNvPr>
          <p:cNvSpPr/>
          <p:nvPr/>
        </p:nvSpPr>
        <p:spPr>
          <a:xfrm>
            <a:off x="0" y="1038246"/>
            <a:ext cx="12192000" cy="608585"/>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TOP REASONS: Which of the following are reasons why you chose to observe the High Holidays </a:t>
            </a:r>
          </a:p>
          <a:p>
            <a:pPr algn="ctr"/>
            <a:r>
              <a:rPr lang="en-US" sz="1400" b="1" i="1" dirty="0">
                <a:solidFill>
                  <a:schemeClr val="tx2"/>
                </a:solidFill>
              </a:rPr>
              <a:t>the way you did this year? </a:t>
            </a:r>
            <a:r>
              <a:rPr lang="en-US" sz="1400" i="1" dirty="0">
                <a:solidFill>
                  <a:schemeClr val="tx2"/>
                </a:solidFill>
              </a:rPr>
              <a:t>Asked of those who observed the High Holidays in some way this year</a:t>
            </a:r>
          </a:p>
        </p:txBody>
      </p:sp>
      <p:sp>
        <p:nvSpPr>
          <p:cNvPr id="20" name="TextBox 19">
            <a:extLst>
              <a:ext uri="{FF2B5EF4-FFF2-40B4-BE49-F238E27FC236}">
                <a16:creationId xmlns:a16="http://schemas.microsoft.com/office/drawing/2014/main" id="{A5EBC9B1-650B-4D10-8309-823E67432786}"/>
              </a:ext>
            </a:extLst>
          </p:cNvPr>
          <p:cNvSpPr txBox="1"/>
          <p:nvPr/>
        </p:nvSpPr>
        <p:spPr>
          <a:xfrm>
            <a:off x="10625759" y="1111705"/>
            <a:ext cx="1696871" cy="461665"/>
          </a:xfrm>
          <a:prstGeom prst="rect">
            <a:avLst/>
          </a:prstGeom>
          <a:noFill/>
        </p:spPr>
        <p:txBody>
          <a:bodyPr wrap="square" rtlCol="0" anchor="b">
            <a:spAutoFit/>
          </a:bodyPr>
          <a:lstStyle/>
          <a:p>
            <a:pPr algn="ctr"/>
            <a:r>
              <a:rPr lang="en-US" sz="1200" b="1" dirty="0">
                <a:solidFill>
                  <a:schemeClr val="tx2"/>
                </a:solidFill>
                <a:latin typeface="Arial" panose="020B0604020202020204" pitchFamily="34" charset="0"/>
                <a:cs typeface="Arial" panose="020B0604020202020204" pitchFamily="34" charset="0"/>
              </a:rPr>
              <a:t>% Most important reason</a:t>
            </a:r>
          </a:p>
        </p:txBody>
      </p:sp>
    </p:spTree>
    <p:extLst>
      <p:ext uri="{BB962C8B-B14F-4D97-AF65-F5344CB8AC3E}">
        <p14:creationId xmlns:p14="http://schemas.microsoft.com/office/powerpoint/2010/main" val="4041960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17">
            <a:extLst>
              <a:ext uri="{FF2B5EF4-FFF2-40B4-BE49-F238E27FC236}">
                <a16:creationId xmlns:a16="http://schemas.microsoft.com/office/drawing/2014/main" id="{B271D521-6702-4AE7-8757-0BE4F1115496}"/>
              </a:ext>
            </a:extLst>
          </p:cNvPr>
          <p:cNvGraphicFramePr>
            <a:graphicFrameLocks noGrp="1"/>
          </p:cNvGraphicFramePr>
          <p:nvPr/>
        </p:nvGraphicFramePr>
        <p:xfrm>
          <a:off x="199272" y="1736964"/>
          <a:ext cx="11702129" cy="4452840"/>
        </p:xfrm>
        <a:graphic>
          <a:graphicData uri="http://schemas.openxmlformats.org/drawingml/2006/table">
            <a:tbl>
              <a:tblPr firstRow="1" bandRow="1">
                <a:tableStyleId>{5C22544A-7EE6-4342-B048-85BDC9FD1C3A}</a:tableStyleId>
              </a:tblPr>
              <a:tblGrid>
                <a:gridCol w="10842625">
                  <a:extLst>
                    <a:ext uri="{9D8B030D-6E8A-4147-A177-3AD203B41FA5}">
                      <a16:colId xmlns:a16="http://schemas.microsoft.com/office/drawing/2014/main" val="3269252454"/>
                    </a:ext>
                  </a:extLst>
                </a:gridCol>
                <a:gridCol w="859504">
                  <a:extLst>
                    <a:ext uri="{9D8B030D-6E8A-4147-A177-3AD203B41FA5}">
                      <a16:colId xmlns:a16="http://schemas.microsoft.com/office/drawing/2014/main" val="339318048"/>
                    </a:ext>
                  </a:extLst>
                </a:gridCol>
              </a:tblGrid>
              <a:tr h="445284">
                <a:tc>
                  <a:txBody>
                    <a:bodyPr/>
                    <a:lstStyle/>
                    <a:p>
                      <a:endParaRPr lang="en-US" sz="1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9444381"/>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5</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234244"/>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7463462"/>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031420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352409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541091"/>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22290830"/>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620049"/>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8876900"/>
                  </a:ext>
                </a:extLst>
              </a:tr>
              <a:tr h="445284">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200" b="1" dirty="0">
                          <a:solidFill>
                            <a:schemeClr val="tx1"/>
                          </a:solidFill>
                        </a:rPr>
                        <a:t>6</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74371611"/>
                  </a:ext>
                </a:extLst>
              </a:tr>
            </a:tbl>
          </a:graphicData>
        </a:graphic>
      </p:graphicFrame>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pPr marR="0" lvl="0">
              <a:lnSpc>
                <a:spcPct val="107000"/>
              </a:lnSpc>
              <a:spcBef>
                <a:spcPts val="0"/>
              </a:spcBef>
              <a:spcAft>
                <a:spcPts val="0"/>
              </a:spcAft>
            </a:pPr>
            <a:r>
              <a:rPr lang="en-US" sz="2400" dirty="0">
                <a:latin typeface="Arial" panose="020B0604020202020204" pitchFamily="34" charset="0"/>
                <a:ea typeface="Calibri" panose="020F0502020204030204" pitchFamily="34" charset="0"/>
              </a:rPr>
              <a:t>Novelty and less-intimidating settings were secondary considerations, but few say they were the most important reason for how they chose to observe</a:t>
            </a:r>
            <a:endParaRPr lang="en-US" sz="2400" dirty="0">
              <a:effectLst/>
              <a:latin typeface="Arial" panose="020B0604020202020204" pitchFamily="34" charset="0"/>
              <a:ea typeface="Calibri" panose="020F0502020204030204" pitchFamily="34" charset="0"/>
            </a:endParaRPr>
          </a:p>
        </p:txBody>
      </p:sp>
      <p:sp>
        <p:nvSpPr>
          <p:cNvPr id="19" name="Rectangle 18">
            <a:extLst>
              <a:ext uri="{FF2B5EF4-FFF2-40B4-BE49-F238E27FC236}">
                <a16:creationId xmlns:a16="http://schemas.microsoft.com/office/drawing/2014/main" id="{F9487AC7-CAB1-4C4E-8A06-2B342708DABE}"/>
              </a:ext>
            </a:extLst>
          </p:cNvPr>
          <p:cNvSpPr/>
          <p:nvPr/>
        </p:nvSpPr>
        <p:spPr>
          <a:xfrm>
            <a:off x="0" y="1038246"/>
            <a:ext cx="12192000" cy="608585"/>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2</a:t>
            </a:r>
            <a:r>
              <a:rPr lang="en-US" sz="1400" b="1" i="1" baseline="30000" dirty="0">
                <a:solidFill>
                  <a:schemeClr val="tx2"/>
                </a:solidFill>
              </a:rPr>
              <a:t>ND</a:t>
            </a:r>
            <a:r>
              <a:rPr lang="en-US" sz="1400" b="1" i="1" dirty="0">
                <a:solidFill>
                  <a:schemeClr val="tx2"/>
                </a:solidFill>
              </a:rPr>
              <a:t> TIER REASONS: Which of the following are reasons why you chose to observe the High Holidays </a:t>
            </a:r>
          </a:p>
          <a:p>
            <a:pPr algn="ctr"/>
            <a:r>
              <a:rPr lang="en-US" sz="1400" b="1" i="1" dirty="0">
                <a:solidFill>
                  <a:schemeClr val="tx2"/>
                </a:solidFill>
              </a:rPr>
              <a:t>the way you did this year? </a:t>
            </a:r>
            <a:r>
              <a:rPr lang="en-US" sz="1400" i="1" dirty="0">
                <a:solidFill>
                  <a:schemeClr val="tx2"/>
                </a:solidFill>
              </a:rPr>
              <a:t>Asked of those who observed the High Holidays in some way this year</a:t>
            </a:r>
          </a:p>
        </p:txBody>
      </p:sp>
      <p:sp>
        <p:nvSpPr>
          <p:cNvPr id="20" name="TextBox 19">
            <a:extLst>
              <a:ext uri="{FF2B5EF4-FFF2-40B4-BE49-F238E27FC236}">
                <a16:creationId xmlns:a16="http://schemas.microsoft.com/office/drawing/2014/main" id="{A5EBC9B1-650B-4D10-8309-823E67432786}"/>
              </a:ext>
            </a:extLst>
          </p:cNvPr>
          <p:cNvSpPr txBox="1"/>
          <p:nvPr/>
        </p:nvSpPr>
        <p:spPr>
          <a:xfrm>
            <a:off x="10625759" y="1111705"/>
            <a:ext cx="1696871" cy="461665"/>
          </a:xfrm>
          <a:prstGeom prst="rect">
            <a:avLst/>
          </a:prstGeom>
          <a:noFill/>
        </p:spPr>
        <p:txBody>
          <a:bodyPr wrap="square" rtlCol="0" anchor="b">
            <a:spAutoFit/>
          </a:bodyPr>
          <a:lstStyle/>
          <a:p>
            <a:pPr algn="ctr"/>
            <a:r>
              <a:rPr lang="en-US" sz="1200" b="1" dirty="0">
                <a:solidFill>
                  <a:schemeClr val="tx2"/>
                </a:solidFill>
                <a:latin typeface="Arial" panose="020B0604020202020204" pitchFamily="34" charset="0"/>
                <a:cs typeface="Arial" panose="020B0604020202020204" pitchFamily="34" charset="0"/>
              </a:rPr>
              <a:t>% Most important reason</a:t>
            </a:r>
          </a:p>
        </p:txBody>
      </p:sp>
      <p:graphicFrame>
        <p:nvGraphicFramePr>
          <p:cNvPr id="8" name="Chart 7">
            <a:extLst>
              <a:ext uri="{FF2B5EF4-FFF2-40B4-BE49-F238E27FC236}">
                <a16:creationId xmlns:a16="http://schemas.microsoft.com/office/drawing/2014/main" id="{E4801397-F830-4410-81AE-709B3410AF07}"/>
              </a:ext>
            </a:extLst>
          </p:cNvPr>
          <p:cNvGraphicFramePr/>
          <p:nvPr/>
        </p:nvGraphicFramePr>
        <p:xfrm>
          <a:off x="0" y="1747246"/>
          <a:ext cx="10808853" cy="44528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8106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17">
            <a:extLst>
              <a:ext uri="{FF2B5EF4-FFF2-40B4-BE49-F238E27FC236}">
                <a16:creationId xmlns:a16="http://schemas.microsoft.com/office/drawing/2014/main" id="{B22BC3A9-30DD-41FE-8CD4-FB269E33EB73}"/>
              </a:ext>
            </a:extLst>
          </p:cNvPr>
          <p:cNvGraphicFramePr>
            <a:graphicFrameLocks noGrp="1"/>
          </p:cNvGraphicFramePr>
          <p:nvPr/>
        </p:nvGraphicFramePr>
        <p:xfrm>
          <a:off x="6322362" y="1747238"/>
          <a:ext cx="5579039" cy="4348757"/>
        </p:xfrm>
        <a:graphic>
          <a:graphicData uri="http://schemas.openxmlformats.org/drawingml/2006/table">
            <a:tbl>
              <a:tblPr firstRow="1" bandRow="1">
                <a:tableStyleId>{5C22544A-7EE6-4342-B048-85BDC9FD1C3A}</a:tableStyleId>
              </a:tblPr>
              <a:tblGrid>
                <a:gridCol w="4691826">
                  <a:extLst>
                    <a:ext uri="{9D8B030D-6E8A-4147-A177-3AD203B41FA5}">
                      <a16:colId xmlns:a16="http://schemas.microsoft.com/office/drawing/2014/main" val="3269252454"/>
                    </a:ext>
                  </a:extLst>
                </a:gridCol>
                <a:gridCol w="887213">
                  <a:extLst>
                    <a:ext uri="{9D8B030D-6E8A-4147-A177-3AD203B41FA5}">
                      <a16:colId xmlns:a16="http://schemas.microsoft.com/office/drawing/2014/main" val="339318048"/>
                    </a:ext>
                  </a:extLst>
                </a:gridCol>
              </a:tblGrid>
              <a:tr h="621251">
                <a:tc>
                  <a:txBody>
                    <a:bodyPr/>
                    <a:lstStyle/>
                    <a:p>
                      <a:endParaRPr lang="en-US" sz="1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6</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9444381"/>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8</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234244"/>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5</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7463462"/>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7</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0314209"/>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6</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3524099"/>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9</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7558195"/>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200" b="1" dirty="0">
                          <a:solidFill>
                            <a:schemeClr val="tx1"/>
                          </a:solidFill>
                        </a:rPr>
                        <a:t>9</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875394304"/>
                  </a:ext>
                </a:extLst>
              </a:tr>
            </a:tbl>
          </a:graphicData>
        </a:graphic>
      </p:graphicFrame>
      <p:graphicFrame>
        <p:nvGraphicFramePr>
          <p:cNvPr id="6" name="Table 17">
            <a:extLst>
              <a:ext uri="{FF2B5EF4-FFF2-40B4-BE49-F238E27FC236}">
                <a16:creationId xmlns:a16="http://schemas.microsoft.com/office/drawing/2014/main" id="{B271D521-6702-4AE7-8757-0BE4F1115496}"/>
              </a:ext>
            </a:extLst>
          </p:cNvPr>
          <p:cNvGraphicFramePr>
            <a:graphicFrameLocks noGrp="1"/>
          </p:cNvGraphicFramePr>
          <p:nvPr/>
        </p:nvGraphicFramePr>
        <p:xfrm>
          <a:off x="452581" y="1747238"/>
          <a:ext cx="5417058" cy="4348757"/>
        </p:xfrm>
        <a:graphic>
          <a:graphicData uri="http://schemas.openxmlformats.org/drawingml/2006/table">
            <a:tbl>
              <a:tblPr firstRow="1" bandRow="1">
                <a:tableStyleId>{5C22544A-7EE6-4342-B048-85BDC9FD1C3A}</a:tableStyleId>
              </a:tblPr>
              <a:tblGrid>
                <a:gridCol w="4696592">
                  <a:extLst>
                    <a:ext uri="{9D8B030D-6E8A-4147-A177-3AD203B41FA5}">
                      <a16:colId xmlns:a16="http://schemas.microsoft.com/office/drawing/2014/main" val="3269252454"/>
                    </a:ext>
                  </a:extLst>
                </a:gridCol>
                <a:gridCol w="720466">
                  <a:extLst>
                    <a:ext uri="{9D8B030D-6E8A-4147-A177-3AD203B41FA5}">
                      <a16:colId xmlns:a16="http://schemas.microsoft.com/office/drawing/2014/main" val="339318048"/>
                    </a:ext>
                  </a:extLst>
                </a:gridCol>
              </a:tblGrid>
              <a:tr h="621251">
                <a:tc>
                  <a:txBody>
                    <a:bodyPr/>
                    <a:lstStyle/>
                    <a:p>
                      <a:endParaRPr lang="en-US" sz="12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22</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9444381"/>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13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6234244"/>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7</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7463462"/>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11</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0314209"/>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5</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3524099"/>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solidFill>
                            <a:schemeClr val="tx1"/>
                          </a:solidFill>
                        </a:rPr>
                        <a:t>3</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541091"/>
                  </a:ext>
                </a:extLst>
              </a:tr>
              <a:tr h="621251">
                <a:tc>
                  <a:txBody>
                    <a:bodyPr/>
                    <a:lstStyle/>
                    <a:p>
                      <a:endParaRPr lang="en-US" sz="12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US" sz="1200" b="1" dirty="0">
                          <a:solidFill>
                            <a:schemeClr val="tx1"/>
                          </a:solidFill>
                        </a:rPr>
                        <a:t>4</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150197602"/>
                  </a:ext>
                </a:extLst>
              </a:tr>
            </a:tbl>
          </a:graphicData>
        </a:graphic>
      </p:graphicFrame>
      <p:graphicFrame>
        <p:nvGraphicFramePr>
          <p:cNvPr id="9" name="Chart 8">
            <a:extLst>
              <a:ext uri="{FF2B5EF4-FFF2-40B4-BE49-F238E27FC236}">
                <a16:creationId xmlns:a16="http://schemas.microsoft.com/office/drawing/2014/main" id="{F3359CD6-8CED-4FC6-92CE-51EDB071FC89}"/>
              </a:ext>
            </a:extLst>
          </p:cNvPr>
          <p:cNvGraphicFramePr/>
          <p:nvPr/>
        </p:nvGraphicFramePr>
        <p:xfrm>
          <a:off x="452581" y="1747246"/>
          <a:ext cx="4994023" cy="434875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a:xfrm>
            <a:off x="274757" y="191797"/>
            <a:ext cx="11626644" cy="897518"/>
          </a:xfrm>
        </p:spPr>
        <p:txBody>
          <a:bodyPr/>
          <a:lstStyle/>
          <a:p>
            <a:pPr marR="0" lvl="0">
              <a:lnSpc>
                <a:spcPct val="107000"/>
              </a:lnSpc>
              <a:spcBef>
                <a:spcPts val="0"/>
              </a:spcBef>
              <a:spcAft>
                <a:spcPts val="0"/>
              </a:spcAft>
            </a:pPr>
            <a:r>
              <a:rPr lang="en-US" sz="2400" dirty="0">
                <a:effectLst/>
                <a:latin typeface="Arial" panose="020B0604020202020204" pitchFamily="34" charset="0"/>
                <a:ea typeface="Calibri" panose="020F0502020204030204" pitchFamily="34" charset="0"/>
              </a:rPr>
              <a:t>Recommendations and low barriers to entry were more important motivators for Infrequent Observers than for Regular Observers</a:t>
            </a:r>
          </a:p>
        </p:txBody>
      </p:sp>
      <p:graphicFrame>
        <p:nvGraphicFramePr>
          <p:cNvPr id="8" name="Chart 7">
            <a:extLst>
              <a:ext uri="{FF2B5EF4-FFF2-40B4-BE49-F238E27FC236}">
                <a16:creationId xmlns:a16="http://schemas.microsoft.com/office/drawing/2014/main" id="{88C5AB58-67C3-4856-9507-7040EEBE5AFC}"/>
              </a:ext>
            </a:extLst>
          </p:cNvPr>
          <p:cNvGraphicFramePr/>
          <p:nvPr/>
        </p:nvGraphicFramePr>
        <p:xfrm>
          <a:off x="6362158" y="1747246"/>
          <a:ext cx="5446604" cy="4348754"/>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F8BE3E15-7342-408D-B9D6-1D65FBB764B5}"/>
              </a:ext>
            </a:extLst>
          </p:cNvPr>
          <p:cNvSpPr txBox="1"/>
          <p:nvPr/>
        </p:nvSpPr>
        <p:spPr>
          <a:xfrm>
            <a:off x="5002131" y="1336691"/>
            <a:ext cx="1067448" cy="461665"/>
          </a:xfrm>
          <a:prstGeom prst="rect">
            <a:avLst/>
          </a:prstGeom>
          <a:noFill/>
        </p:spPr>
        <p:txBody>
          <a:bodyPr wrap="square" rtlCol="0" anchor="b">
            <a:spAutoFit/>
          </a:bodyPr>
          <a:lstStyle/>
          <a:p>
            <a:pPr algn="ctr"/>
            <a:r>
              <a:rPr lang="en-US" sz="1200" b="1" dirty="0">
                <a:solidFill>
                  <a:schemeClr val="tx2"/>
                </a:solidFill>
                <a:latin typeface="Arial" panose="020B0604020202020204" pitchFamily="34" charset="0"/>
                <a:cs typeface="Arial" panose="020B0604020202020204" pitchFamily="34" charset="0"/>
              </a:rPr>
              <a:t>% Most important</a:t>
            </a:r>
          </a:p>
        </p:txBody>
      </p:sp>
      <p:sp>
        <p:nvSpPr>
          <p:cNvPr id="11" name="TextBox 10">
            <a:extLst>
              <a:ext uri="{FF2B5EF4-FFF2-40B4-BE49-F238E27FC236}">
                <a16:creationId xmlns:a16="http://schemas.microsoft.com/office/drawing/2014/main" id="{C0CD28C9-776F-4840-A346-C045BD5A23F8}"/>
              </a:ext>
            </a:extLst>
          </p:cNvPr>
          <p:cNvSpPr txBox="1"/>
          <p:nvPr/>
        </p:nvSpPr>
        <p:spPr>
          <a:xfrm>
            <a:off x="10830674" y="1297493"/>
            <a:ext cx="1200103" cy="461665"/>
          </a:xfrm>
          <a:prstGeom prst="rect">
            <a:avLst/>
          </a:prstGeom>
          <a:noFill/>
        </p:spPr>
        <p:txBody>
          <a:bodyPr wrap="square" rtlCol="0" anchor="b">
            <a:spAutoFit/>
          </a:bodyPr>
          <a:lstStyle/>
          <a:p>
            <a:pPr algn="ctr"/>
            <a:r>
              <a:rPr lang="en-US" sz="1200" b="1" dirty="0">
                <a:solidFill>
                  <a:schemeClr val="tx2"/>
                </a:solidFill>
                <a:latin typeface="Arial" panose="020B0604020202020204" pitchFamily="34" charset="0"/>
                <a:cs typeface="Arial" panose="020B0604020202020204" pitchFamily="34" charset="0"/>
              </a:rPr>
              <a:t>% Most important</a:t>
            </a:r>
          </a:p>
        </p:txBody>
      </p:sp>
      <p:sp>
        <p:nvSpPr>
          <p:cNvPr id="12" name="TextBox 11">
            <a:extLst>
              <a:ext uri="{FF2B5EF4-FFF2-40B4-BE49-F238E27FC236}">
                <a16:creationId xmlns:a16="http://schemas.microsoft.com/office/drawing/2014/main" id="{42263469-4BF2-44CB-85D5-05B263205DBF}"/>
              </a:ext>
            </a:extLst>
          </p:cNvPr>
          <p:cNvSpPr txBox="1"/>
          <p:nvPr/>
        </p:nvSpPr>
        <p:spPr>
          <a:xfrm>
            <a:off x="1099227" y="1163510"/>
            <a:ext cx="4096820" cy="307777"/>
          </a:xfrm>
          <a:prstGeom prst="rect">
            <a:avLst/>
          </a:prstGeom>
          <a:noFill/>
        </p:spPr>
        <p:txBody>
          <a:bodyPr wrap="square">
            <a:spAutoFit/>
          </a:bodyPr>
          <a:lstStyle/>
          <a:p>
            <a:pPr algn="ctr"/>
            <a:r>
              <a:rPr lang="en-US" sz="1400" b="1" i="1" dirty="0">
                <a:solidFill>
                  <a:schemeClr val="tx2"/>
                </a:solidFill>
              </a:rPr>
              <a:t>Top Reasons – Regular Observers</a:t>
            </a:r>
          </a:p>
        </p:txBody>
      </p:sp>
      <p:sp>
        <p:nvSpPr>
          <p:cNvPr id="13" name="TextBox 12">
            <a:extLst>
              <a:ext uri="{FF2B5EF4-FFF2-40B4-BE49-F238E27FC236}">
                <a16:creationId xmlns:a16="http://schemas.microsoft.com/office/drawing/2014/main" id="{0F3B84BA-5596-4586-8AB5-2E4F95FEA79F}"/>
              </a:ext>
            </a:extLst>
          </p:cNvPr>
          <p:cNvSpPr txBox="1"/>
          <p:nvPr/>
        </p:nvSpPr>
        <p:spPr>
          <a:xfrm>
            <a:off x="7037050" y="1163510"/>
            <a:ext cx="4096820" cy="307777"/>
          </a:xfrm>
          <a:prstGeom prst="rect">
            <a:avLst/>
          </a:prstGeom>
          <a:noFill/>
        </p:spPr>
        <p:txBody>
          <a:bodyPr wrap="square">
            <a:spAutoFit/>
          </a:bodyPr>
          <a:lstStyle/>
          <a:p>
            <a:pPr algn="ctr"/>
            <a:r>
              <a:rPr lang="en-US" sz="1400" b="1" i="1" dirty="0">
                <a:solidFill>
                  <a:schemeClr val="tx2"/>
                </a:solidFill>
              </a:rPr>
              <a:t>Top Reasons – Infrequent Observers</a:t>
            </a:r>
          </a:p>
        </p:txBody>
      </p:sp>
    </p:spTree>
    <p:extLst>
      <p:ext uri="{BB962C8B-B14F-4D97-AF65-F5344CB8AC3E}">
        <p14:creationId xmlns:p14="http://schemas.microsoft.com/office/powerpoint/2010/main" val="1333537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9428" y="6551099"/>
            <a:ext cx="845908" cy="184508"/>
          </a:xfrm>
          <a:prstGeom prst="rect">
            <a:avLst/>
          </a:prstGeom>
        </p:spPr>
      </p:pic>
      <p:sp>
        <p:nvSpPr>
          <p:cNvPr id="49" name="Title 1">
            <a:extLst>
              <a:ext uri="{FF2B5EF4-FFF2-40B4-BE49-F238E27FC236}">
                <a16:creationId xmlns:a16="http://schemas.microsoft.com/office/drawing/2014/main" id="{65484AE0-0315-49A1-AED4-D3C16DC1F268}"/>
              </a:ext>
            </a:extLst>
          </p:cNvPr>
          <p:cNvSpPr txBox="1">
            <a:spLocks/>
          </p:cNvSpPr>
          <p:nvPr/>
        </p:nvSpPr>
        <p:spPr>
          <a:xfrm>
            <a:off x="274757" y="191797"/>
            <a:ext cx="11626644" cy="960844"/>
          </a:xfrm>
          <a:prstGeom prst="rect">
            <a:avLst/>
          </a:prstGeom>
        </p:spPr>
        <p:txBody>
          <a:bodyPr/>
          <a:lstStyle>
            <a:lvl1pPr algn="l" defTabSz="609585" rtl="0" eaLnBrk="1" latinLnBrk="0" hangingPunct="1">
              <a:spcBef>
                <a:spcPct val="0"/>
              </a:spcBef>
              <a:buNone/>
              <a:defRPr sz="2400" b="1" i="0" kern="1200" baseline="0">
                <a:solidFill>
                  <a:schemeClr val="tx2"/>
                </a:solidFill>
                <a:latin typeface="Arial Narrow"/>
                <a:ea typeface="+mj-ea"/>
                <a:cs typeface="Arial Narrow"/>
              </a:defRPr>
            </a:lvl1pPr>
          </a:lstStyle>
          <a:p>
            <a:r>
              <a:rPr lang="en-US" dirty="0">
                <a:latin typeface="Arial" panose="020B0604020202020204" pitchFamily="34" charset="0"/>
                <a:cs typeface="Arial" panose="020B0604020202020204" pitchFamily="34" charset="0"/>
              </a:rPr>
              <a:t>Research Objectives</a:t>
            </a:r>
          </a:p>
        </p:txBody>
      </p:sp>
      <p:sp>
        <p:nvSpPr>
          <p:cNvPr id="46" name="TextBox 45">
            <a:extLst>
              <a:ext uri="{FF2B5EF4-FFF2-40B4-BE49-F238E27FC236}">
                <a16:creationId xmlns:a16="http://schemas.microsoft.com/office/drawing/2014/main" id="{E00556D9-360F-475E-968E-B5982B0DC9E7}"/>
              </a:ext>
            </a:extLst>
          </p:cNvPr>
          <p:cNvSpPr txBox="1"/>
          <p:nvPr/>
        </p:nvSpPr>
        <p:spPr>
          <a:xfrm>
            <a:off x="417493" y="904465"/>
            <a:ext cx="11152073" cy="1896930"/>
          </a:xfrm>
          <a:prstGeom prst="rect">
            <a:avLst/>
          </a:prstGeom>
          <a:noFill/>
        </p:spPr>
        <p:txBody>
          <a:bodyPr wrap="square" rtlCol="0">
            <a:spAutoFit/>
          </a:bodyPr>
          <a:lstStyle/>
          <a:p>
            <a:pPr marL="231775" lvl="0" indent="-231775">
              <a:lnSpc>
                <a:spcPct val="110000"/>
              </a:lnSpc>
              <a:buFont typeface="Arial" panose="020B0604020202020204" pitchFamily="34" charset="0"/>
              <a:buChar char="•"/>
              <a:defRPr/>
            </a:pPr>
            <a:r>
              <a:rPr lang="en-US" dirty="0">
                <a:solidFill>
                  <a:srgbClr val="000000"/>
                </a:solidFill>
                <a:latin typeface="Arial" panose="020B0604020202020204" pitchFamily="34" charset="0"/>
                <a:cs typeface="Arial" panose="020B0604020202020204" pitchFamily="34" charset="0"/>
              </a:rPr>
              <a:t>Explore how the ongoing COVID pandemic has changed the role of Jewishness and Jewish activities in people’s lives, and how it has or has not changed what it means to them to be Jewish</a:t>
            </a:r>
          </a:p>
          <a:p>
            <a:pPr marL="231775" lvl="0" indent="-231775">
              <a:lnSpc>
                <a:spcPct val="110000"/>
              </a:lnSpc>
              <a:buFont typeface="Arial" panose="020B0604020202020204" pitchFamily="34" charset="0"/>
              <a:buChar char="•"/>
              <a:defRPr/>
            </a:pPr>
            <a:r>
              <a:rPr lang="en-US" dirty="0">
                <a:solidFill>
                  <a:srgbClr val="000000"/>
                </a:solidFill>
                <a:latin typeface="Arial" panose="020B0604020202020204" pitchFamily="34" charset="0"/>
                <a:cs typeface="Arial" panose="020B0604020202020204" pitchFamily="34" charset="0"/>
              </a:rPr>
              <a:t>Understand the role(s) that people see Jewish institutions, organizations, and communities playing in their lives right now and after the pandemic</a:t>
            </a:r>
          </a:p>
          <a:p>
            <a:pPr marL="231775" lvl="0" indent="-231775">
              <a:lnSpc>
                <a:spcPct val="110000"/>
              </a:lnSpc>
              <a:buFont typeface="Arial" panose="020B0604020202020204" pitchFamily="34" charset="0"/>
              <a:buChar char="•"/>
              <a:defRPr/>
            </a:pPr>
            <a:r>
              <a:rPr lang="en-US" dirty="0">
                <a:solidFill>
                  <a:srgbClr val="000000"/>
                </a:solidFill>
                <a:latin typeface="Arial" panose="020B0604020202020204" pitchFamily="34" charset="0"/>
                <a:cs typeface="Arial" panose="020B0604020202020204" pitchFamily="34" charset="0"/>
              </a:rPr>
              <a:t>Map out how people observed the High Holy Days this year and why, particularly in comparison to their behavior in past years in order to better understand what it means for Jewish engagement going forward</a:t>
            </a:r>
          </a:p>
        </p:txBody>
      </p:sp>
      <p:sp>
        <p:nvSpPr>
          <p:cNvPr id="6" name="Title 1">
            <a:extLst>
              <a:ext uri="{FF2B5EF4-FFF2-40B4-BE49-F238E27FC236}">
                <a16:creationId xmlns:a16="http://schemas.microsoft.com/office/drawing/2014/main" id="{8B5DA489-CC68-46FD-BE3E-DF09011673F7}"/>
              </a:ext>
            </a:extLst>
          </p:cNvPr>
          <p:cNvSpPr txBox="1">
            <a:spLocks/>
          </p:cNvSpPr>
          <p:nvPr/>
        </p:nvSpPr>
        <p:spPr>
          <a:xfrm>
            <a:off x="274757" y="3318059"/>
            <a:ext cx="11626644" cy="960844"/>
          </a:xfrm>
          <a:prstGeom prst="rect">
            <a:avLst/>
          </a:prstGeom>
        </p:spPr>
        <p:txBody>
          <a:bodyPr/>
          <a:lstStyle>
            <a:lvl1pPr algn="l" defTabSz="609585" rtl="0" eaLnBrk="1" latinLnBrk="0" hangingPunct="1">
              <a:spcBef>
                <a:spcPct val="0"/>
              </a:spcBef>
              <a:buNone/>
              <a:defRPr sz="2400" b="1" i="0" kern="1200" baseline="0">
                <a:solidFill>
                  <a:schemeClr val="tx2"/>
                </a:solidFill>
                <a:latin typeface="Arial Narrow"/>
                <a:ea typeface="+mj-ea"/>
                <a:cs typeface="Arial Narrow"/>
              </a:defRPr>
            </a:lvl1pPr>
          </a:lstStyle>
          <a:p>
            <a:r>
              <a:rPr lang="en-US" dirty="0">
                <a:latin typeface="Arial" panose="020B0604020202020204" pitchFamily="34" charset="0"/>
                <a:cs typeface="Arial" panose="020B0604020202020204" pitchFamily="34" charset="0"/>
              </a:rPr>
              <a:t>Methodology</a:t>
            </a:r>
          </a:p>
        </p:txBody>
      </p:sp>
      <p:sp>
        <p:nvSpPr>
          <p:cNvPr id="7" name="TextBox 6">
            <a:extLst>
              <a:ext uri="{FF2B5EF4-FFF2-40B4-BE49-F238E27FC236}">
                <a16:creationId xmlns:a16="http://schemas.microsoft.com/office/drawing/2014/main" id="{A9EABAAC-174A-4772-AC47-2768E2C75686}"/>
              </a:ext>
            </a:extLst>
          </p:cNvPr>
          <p:cNvSpPr txBox="1"/>
          <p:nvPr/>
        </p:nvSpPr>
        <p:spPr>
          <a:xfrm>
            <a:off x="417493" y="3884240"/>
            <a:ext cx="11152073" cy="2506327"/>
          </a:xfrm>
          <a:prstGeom prst="rect">
            <a:avLst/>
          </a:prstGeom>
          <a:noFill/>
        </p:spPr>
        <p:txBody>
          <a:bodyPr wrap="square" rtlCol="0">
            <a:spAutoFit/>
          </a:bodyPr>
          <a:lstStyle/>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Benenson Strategy Group surveyed 1,414 American Jews nationwide</a:t>
            </a:r>
            <a:r>
              <a:rPr lang="en-US" dirty="0">
                <a:solidFill>
                  <a:srgbClr val="000000"/>
                </a:solidFill>
                <a:latin typeface="Arial" panose="020B0604020202020204" pitchFamily="34" charset="0"/>
                <a:cs typeface="Arial" panose="020B0604020202020204" pitchFamily="34" charset="0"/>
              </a:rPr>
              <a:t> 18 and older </a:t>
            </a:r>
            <a: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from </a:t>
            </a:r>
            <a:b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br>
            <a: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December 9-</a:t>
            </a:r>
            <a:r>
              <a:rPr lang="en-US" dirty="0">
                <a:solidFill>
                  <a:srgbClr val="000000"/>
                </a:solidFill>
                <a:latin typeface="Arial" panose="020B0604020202020204" pitchFamily="34" charset="0"/>
                <a:cs typeface="Arial" panose="020B0604020202020204" pitchFamily="34" charset="0"/>
              </a:rPr>
              <a:t>27</a:t>
            </a:r>
            <a: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 2020.</a:t>
            </a:r>
            <a:endParaRPr lang="en-US" dirty="0">
              <a:solidFill>
                <a:srgbClr val="000000"/>
              </a:solidFill>
              <a:latin typeface="Arial" panose="020B0604020202020204" pitchFamily="34" charset="0"/>
              <a:cs typeface="Arial" panose="020B0604020202020204" pitchFamily="34" charset="0"/>
            </a:endParaRP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Surveys were </a:t>
            </a:r>
            <a:r>
              <a:rPr lang="en-US" dirty="0">
                <a:solidFill>
                  <a:srgbClr val="000000"/>
                </a:solidFill>
                <a:latin typeface="Arial" panose="020B0604020202020204" pitchFamily="34" charset="0"/>
                <a:cs typeface="Arial" panose="020B0604020202020204" pitchFamily="34" charset="0"/>
              </a:rPr>
              <a:t>conducted via online panel; respondents had all opted in to do research and receive invitations to the survey through their preferred method of contact. The survey then screened respondents for self-identification as Jewish.</a:t>
            </a:r>
            <a:endParaRPr kumimoji="0" lang="en-US"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lang="en-US" dirty="0">
                <a:solidFill>
                  <a:srgbClr val="000000"/>
                </a:solidFill>
                <a:latin typeface="Arial" panose="020B0604020202020204" pitchFamily="34" charset="0"/>
                <a:cs typeface="Arial" panose="020B0604020202020204" pitchFamily="34" charset="0"/>
              </a:rPr>
              <a:t>After fielding, data were weighted to ensure the sample was representative of the Jewish adult population of the United States.</a:t>
            </a: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endParaRPr kumimoji="0" lang="en-US"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7389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r>
              <a:rPr lang="en-US" sz="2400" dirty="0">
                <a:latin typeface="+mj-lt"/>
              </a:rPr>
              <a:t>Among those who observed, nearly half did so with an organization in some way, mostly as a member or otherwise paid</a:t>
            </a:r>
          </a:p>
        </p:txBody>
      </p:sp>
      <p:sp>
        <p:nvSpPr>
          <p:cNvPr id="19" name="Rectangle 18">
            <a:extLst>
              <a:ext uri="{FF2B5EF4-FFF2-40B4-BE49-F238E27FC236}">
                <a16:creationId xmlns:a16="http://schemas.microsoft.com/office/drawing/2014/main" id="{F9487AC7-CAB1-4C4E-8A06-2B342708DABE}"/>
              </a:ext>
            </a:extLst>
          </p:cNvPr>
          <p:cNvSpPr/>
          <p:nvPr/>
        </p:nvSpPr>
        <p:spPr>
          <a:xfrm>
            <a:off x="4660900" y="1216969"/>
            <a:ext cx="6604000" cy="858142"/>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How did you hear about the events, programs, or experiences you participated in? </a:t>
            </a:r>
            <a:r>
              <a:rPr lang="en-US" sz="1400" i="1" dirty="0">
                <a:solidFill>
                  <a:schemeClr val="tx2"/>
                </a:solidFill>
              </a:rPr>
              <a:t>Asked of those who observed the High Holidays with an organization in some way</a:t>
            </a:r>
            <a:endParaRPr lang="en-US" sz="1400" b="1" i="1" dirty="0">
              <a:solidFill>
                <a:schemeClr val="tx2"/>
              </a:solidFill>
            </a:endParaRPr>
          </a:p>
        </p:txBody>
      </p:sp>
      <p:graphicFrame>
        <p:nvGraphicFramePr>
          <p:cNvPr id="8" name="Chart 7">
            <a:extLst>
              <a:ext uri="{FF2B5EF4-FFF2-40B4-BE49-F238E27FC236}">
                <a16:creationId xmlns:a16="http://schemas.microsoft.com/office/drawing/2014/main" id="{9C87A0B6-3F7D-4AD7-82F0-2CD4057B1301}"/>
              </a:ext>
            </a:extLst>
          </p:cNvPr>
          <p:cNvGraphicFramePr/>
          <p:nvPr/>
        </p:nvGraphicFramePr>
        <p:xfrm>
          <a:off x="4405424" y="2063715"/>
          <a:ext cx="7495977" cy="37353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Chart 17">
            <a:extLst>
              <a:ext uri="{FF2B5EF4-FFF2-40B4-BE49-F238E27FC236}">
                <a16:creationId xmlns:a16="http://schemas.microsoft.com/office/drawing/2014/main" id="{1DAA9E67-206A-4ABC-A03F-1226DBA516DF}"/>
              </a:ext>
            </a:extLst>
          </p:cNvPr>
          <p:cNvGraphicFramePr/>
          <p:nvPr/>
        </p:nvGraphicFramePr>
        <p:xfrm>
          <a:off x="907936" y="1911315"/>
          <a:ext cx="2540000" cy="2549278"/>
        </p:xfrm>
        <a:graphic>
          <a:graphicData uri="http://schemas.openxmlformats.org/drawingml/2006/chart">
            <c:chart xmlns:c="http://schemas.openxmlformats.org/drawingml/2006/chart" xmlns:r="http://schemas.openxmlformats.org/officeDocument/2006/relationships" r:id="rId4"/>
          </a:graphicData>
        </a:graphic>
      </p:graphicFrame>
      <p:sp>
        <p:nvSpPr>
          <p:cNvPr id="20" name="Rectangle 19">
            <a:extLst>
              <a:ext uri="{FF2B5EF4-FFF2-40B4-BE49-F238E27FC236}">
                <a16:creationId xmlns:a16="http://schemas.microsoft.com/office/drawing/2014/main" id="{09D80B65-E037-426E-B47B-FB0C5BB2EC59}"/>
              </a:ext>
            </a:extLst>
          </p:cNvPr>
          <p:cNvSpPr/>
          <p:nvPr/>
        </p:nvSpPr>
        <p:spPr>
          <a:xfrm>
            <a:off x="1487786" y="2757309"/>
            <a:ext cx="1417376" cy="830997"/>
          </a:xfrm>
          <a:prstGeom prst="rect">
            <a:avLst/>
          </a:prstGeom>
        </p:spPr>
        <p:txBody>
          <a:bodyPr wrap="none">
            <a:spAutoFit/>
          </a:bodyPr>
          <a:lstStyle/>
          <a:p>
            <a:pPr algn="ctr"/>
            <a:r>
              <a:rPr lang="en-US" sz="4800" b="1" dirty="0">
                <a:latin typeface="Arial" panose="020B0604020202020204" pitchFamily="34" charset="0"/>
                <a:cs typeface="Arial" panose="020B0604020202020204" pitchFamily="34" charset="0"/>
              </a:rPr>
              <a:t>43%</a:t>
            </a:r>
          </a:p>
        </p:txBody>
      </p:sp>
      <p:sp>
        <p:nvSpPr>
          <p:cNvPr id="22" name="Rectangle 21">
            <a:extLst>
              <a:ext uri="{FF2B5EF4-FFF2-40B4-BE49-F238E27FC236}">
                <a16:creationId xmlns:a16="http://schemas.microsoft.com/office/drawing/2014/main" id="{B2511483-961B-4113-9276-5B6EAA1F5E02}"/>
              </a:ext>
            </a:extLst>
          </p:cNvPr>
          <p:cNvSpPr/>
          <p:nvPr/>
        </p:nvSpPr>
        <p:spPr>
          <a:xfrm>
            <a:off x="463190" y="4434608"/>
            <a:ext cx="3499204" cy="1077218"/>
          </a:xfrm>
          <a:prstGeom prst="rect">
            <a:avLst/>
          </a:prstGeom>
        </p:spPr>
        <p:txBody>
          <a:bodyPr wrap="square">
            <a:spAutoFit/>
          </a:bodyPr>
          <a:lstStyle/>
          <a:p>
            <a:pPr lvl="0" algn="ctr"/>
            <a:r>
              <a:rPr lang="en-US" sz="1600" dirty="0"/>
              <a:t>of Jewish adults who observed the High Holidays did so </a:t>
            </a:r>
            <a:r>
              <a:rPr lang="en-US" sz="1600" b="1" dirty="0"/>
              <a:t>with an organization or institution in some way</a:t>
            </a:r>
          </a:p>
        </p:txBody>
      </p:sp>
      <p:sp>
        <p:nvSpPr>
          <p:cNvPr id="23" name="Right Brace 22">
            <a:extLst>
              <a:ext uri="{FF2B5EF4-FFF2-40B4-BE49-F238E27FC236}">
                <a16:creationId xmlns:a16="http://schemas.microsoft.com/office/drawing/2014/main" id="{6CCC6754-5D66-487C-9F32-998630722F9B}"/>
              </a:ext>
            </a:extLst>
          </p:cNvPr>
          <p:cNvSpPr/>
          <p:nvPr/>
        </p:nvSpPr>
        <p:spPr>
          <a:xfrm>
            <a:off x="3485010" y="2068795"/>
            <a:ext cx="408531" cy="2208334"/>
          </a:xfrm>
          <a:prstGeom prst="rightBrace">
            <a:avLst/>
          </a:prstGeom>
          <a:ln w="3175" cap="flat" cmpd="sng">
            <a:solidFill>
              <a:srgbClr val="08466C"/>
            </a:solidFill>
            <a:prstDash val="sysDash"/>
            <a:miter lim="800000"/>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26" name="Group 25">
            <a:extLst>
              <a:ext uri="{FF2B5EF4-FFF2-40B4-BE49-F238E27FC236}">
                <a16:creationId xmlns:a16="http://schemas.microsoft.com/office/drawing/2014/main" id="{8B6EEA8D-03C0-4CC4-BAED-8264CD745B89}"/>
              </a:ext>
            </a:extLst>
          </p:cNvPr>
          <p:cNvGrpSpPr/>
          <p:nvPr/>
        </p:nvGrpSpPr>
        <p:grpSpPr>
          <a:xfrm>
            <a:off x="2243027" y="5674537"/>
            <a:ext cx="679859" cy="481508"/>
            <a:chOff x="801577" y="5433237"/>
            <a:chExt cx="679859" cy="481508"/>
          </a:xfrm>
        </p:grpSpPr>
        <p:cxnSp>
          <p:nvCxnSpPr>
            <p:cNvPr id="25" name="Straight Arrow Connector 24">
              <a:extLst>
                <a:ext uri="{FF2B5EF4-FFF2-40B4-BE49-F238E27FC236}">
                  <a16:creationId xmlns:a16="http://schemas.microsoft.com/office/drawing/2014/main" id="{F11825F0-B7B6-40C0-BCE5-A287827ABD44}"/>
                </a:ext>
              </a:extLst>
            </p:cNvPr>
            <p:cNvCxnSpPr>
              <a:cxnSpLocks/>
            </p:cNvCxnSpPr>
            <p:nvPr/>
          </p:nvCxnSpPr>
          <p:spPr>
            <a:xfrm>
              <a:off x="801724" y="5914745"/>
              <a:ext cx="679712" cy="0"/>
            </a:xfrm>
            <a:prstGeom prst="straightConnector1">
              <a:avLst/>
            </a:prstGeom>
            <a:ln w="3175" cap="flat" cmpd="sng">
              <a:solidFill>
                <a:schemeClr val="tx1"/>
              </a:solidFill>
              <a:prstDash val="sysDash"/>
              <a:miter lim="800000"/>
              <a:tailEnd type="triangle"/>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6176EF5-EBA5-4033-B902-987A77EA39DF}"/>
                </a:ext>
              </a:extLst>
            </p:cNvPr>
            <p:cNvCxnSpPr/>
            <p:nvPr/>
          </p:nvCxnSpPr>
          <p:spPr>
            <a:xfrm>
              <a:off x="801577" y="5433237"/>
              <a:ext cx="0" cy="478465"/>
            </a:xfrm>
            <a:prstGeom prst="line">
              <a:avLst/>
            </a:prstGeom>
            <a:ln w="3175" cap="flat" cmpd="sng">
              <a:solidFill>
                <a:srgbClr val="08447B"/>
              </a:solidFill>
              <a:prstDash val="sysDash"/>
              <a:miter lim="800000"/>
            </a:ln>
            <a:effectLst/>
          </p:spPr>
          <p:style>
            <a:lnRef idx="2">
              <a:schemeClr val="accent1"/>
            </a:lnRef>
            <a:fillRef idx="0">
              <a:schemeClr val="accent1"/>
            </a:fillRef>
            <a:effectRef idx="1">
              <a:schemeClr val="accent1"/>
            </a:effectRef>
            <a:fontRef idx="minor">
              <a:schemeClr val="tx1"/>
            </a:fontRef>
          </p:style>
        </p:cxnSp>
      </p:grpSp>
      <p:sp>
        <p:nvSpPr>
          <p:cNvPr id="28" name="Rectangle 27">
            <a:extLst>
              <a:ext uri="{FF2B5EF4-FFF2-40B4-BE49-F238E27FC236}">
                <a16:creationId xmlns:a16="http://schemas.microsoft.com/office/drawing/2014/main" id="{1210BC4C-9696-4FE3-8E24-2DB2292B2569}"/>
              </a:ext>
            </a:extLst>
          </p:cNvPr>
          <p:cNvSpPr/>
          <p:nvPr/>
        </p:nvSpPr>
        <p:spPr>
          <a:xfrm>
            <a:off x="3124200" y="5801412"/>
            <a:ext cx="3860797" cy="738664"/>
          </a:xfrm>
          <a:prstGeom prst="rect">
            <a:avLst/>
          </a:prstGeom>
          <a:ln>
            <a:solidFill>
              <a:srgbClr val="08447B"/>
            </a:solidFill>
            <a:prstDash val="dash"/>
          </a:ln>
        </p:spPr>
        <p:txBody>
          <a:bodyPr wrap="square">
            <a:spAutoFit/>
          </a:bodyPr>
          <a:lstStyle/>
          <a:p>
            <a:pPr algn="ctr"/>
            <a:r>
              <a:rPr lang="en-US" sz="1400" i="1" dirty="0">
                <a:solidFill>
                  <a:schemeClr val="tx2"/>
                </a:solidFill>
                <a:latin typeface="Arial" panose="020B0604020202020204" pitchFamily="34" charset="0"/>
                <a:cs typeface="Arial" panose="020B0604020202020204" pitchFamily="34" charset="0"/>
              </a:rPr>
              <a:t>Of these, </a:t>
            </a:r>
            <a:r>
              <a:rPr lang="en-US" sz="1400" b="1" i="1" dirty="0">
                <a:solidFill>
                  <a:schemeClr val="tx2"/>
                </a:solidFill>
                <a:latin typeface="Arial" panose="020B0604020202020204" pitchFamily="34" charset="0"/>
                <a:cs typeface="Arial" panose="020B0604020202020204" pitchFamily="34" charset="0"/>
              </a:rPr>
              <a:t>70%</a:t>
            </a:r>
            <a:r>
              <a:rPr lang="en-US" sz="1400" i="1" dirty="0">
                <a:solidFill>
                  <a:schemeClr val="tx2"/>
                </a:solidFill>
                <a:latin typeface="Arial" panose="020B0604020202020204" pitchFamily="34" charset="0"/>
                <a:cs typeface="Arial" panose="020B0604020202020204" pitchFamily="34" charset="0"/>
              </a:rPr>
              <a:t> did so as paying members; </a:t>
            </a:r>
            <a:r>
              <a:rPr lang="en-US" sz="1400" b="1" i="1" dirty="0">
                <a:solidFill>
                  <a:schemeClr val="tx2"/>
                </a:solidFill>
                <a:latin typeface="Arial" panose="020B0604020202020204" pitchFamily="34" charset="0"/>
                <a:cs typeface="Arial" panose="020B0604020202020204" pitchFamily="34" charset="0"/>
              </a:rPr>
              <a:t>62% </a:t>
            </a:r>
            <a:r>
              <a:rPr lang="en-US" sz="1400" i="1" dirty="0">
                <a:solidFill>
                  <a:schemeClr val="tx2"/>
                </a:solidFill>
                <a:latin typeface="Arial" panose="020B0604020202020204" pitchFamily="34" charset="0"/>
                <a:cs typeface="Arial" panose="020B0604020202020204" pitchFamily="34" charset="0"/>
              </a:rPr>
              <a:t>made a specific payment or contribution in order to participate</a:t>
            </a: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7446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DA3B07-8936-458C-B549-CF9C43C3BE52}"/>
              </a:ext>
            </a:extLst>
          </p:cNvPr>
          <p:cNvSpPr>
            <a:spLocks noGrp="1"/>
          </p:cNvSpPr>
          <p:nvPr>
            <p:ph type="body" sz="quarter" idx="10"/>
          </p:nvPr>
        </p:nvSpPr>
        <p:spPr/>
        <p:txBody>
          <a:bodyPr/>
          <a:lstStyle/>
          <a:p>
            <a:r>
              <a:rPr lang="en-US" sz="2400" dirty="0">
                <a:latin typeface="Arial" panose="020B0604020202020204" pitchFamily="34" charset="0"/>
                <a:cs typeface="Arial" panose="020B0604020202020204" pitchFamily="34" charset="0"/>
              </a:rPr>
              <a:t>High Holidays – Experiences and Reactions</a:t>
            </a:r>
          </a:p>
        </p:txBody>
      </p:sp>
    </p:spTree>
    <p:extLst>
      <p:ext uri="{BB962C8B-B14F-4D97-AF65-F5344CB8AC3E}">
        <p14:creationId xmlns:p14="http://schemas.microsoft.com/office/powerpoint/2010/main" val="815315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55689-364D-4C98-A78D-FE1B5E112D75}"/>
              </a:ext>
            </a:extLst>
          </p:cNvPr>
          <p:cNvSpPr>
            <a:spLocks noGrp="1"/>
          </p:cNvSpPr>
          <p:nvPr>
            <p:ph type="title"/>
          </p:nvPr>
        </p:nvSpPr>
        <p:spPr>
          <a:xfrm>
            <a:off x="274757" y="191797"/>
            <a:ext cx="11626644" cy="841547"/>
          </a:xfrm>
        </p:spPr>
        <p:txBody>
          <a:bodyPr/>
          <a:lstStyle/>
          <a:p>
            <a:r>
              <a:rPr lang="en-US" sz="2400" dirty="0">
                <a:latin typeface="Arial" panose="020B0604020202020204" pitchFamily="34" charset="0"/>
                <a:cs typeface="Arial" panose="020B0604020202020204" pitchFamily="34" charset="0"/>
              </a:rPr>
              <a:t>Even in the midst of a pandemic, High Holiday observers were content with their experiences, but they missed being around others</a:t>
            </a:r>
          </a:p>
        </p:txBody>
      </p:sp>
      <p:sp>
        <p:nvSpPr>
          <p:cNvPr id="17" name="Rectangle 16">
            <a:extLst>
              <a:ext uri="{FF2B5EF4-FFF2-40B4-BE49-F238E27FC236}">
                <a16:creationId xmlns:a16="http://schemas.microsoft.com/office/drawing/2014/main" id="{9B3D4D0A-EB5E-424E-A193-1558F131BFB3}"/>
              </a:ext>
            </a:extLst>
          </p:cNvPr>
          <p:cNvSpPr/>
          <p:nvPr/>
        </p:nvSpPr>
        <p:spPr>
          <a:xfrm>
            <a:off x="437826" y="1223759"/>
            <a:ext cx="4884805" cy="608585"/>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Overall, how satisfied were you with your experience observing the High Holidays this year?</a:t>
            </a:r>
            <a:br>
              <a:rPr lang="en-US" sz="1600" b="1" i="1" dirty="0">
                <a:solidFill>
                  <a:schemeClr val="tx2"/>
                </a:solidFill>
              </a:rPr>
            </a:br>
            <a:r>
              <a:rPr lang="en-US" sz="1200" i="1" dirty="0">
                <a:solidFill>
                  <a:schemeClr val="tx2"/>
                </a:solidFill>
              </a:rPr>
              <a:t>Asked of those who observed the High Holidays in some way</a:t>
            </a:r>
            <a:endParaRPr lang="en-US" sz="1400" i="1" dirty="0">
              <a:solidFill>
                <a:schemeClr val="tx2"/>
              </a:solidFill>
            </a:endParaRPr>
          </a:p>
        </p:txBody>
      </p:sp>
      <p:graphicFrame>
        <p:nvGraphicFramePr>
          <p:cNvPr id="7" name="Chart 6">
            <a:extLst>
              <a:ext uri="{FF2B5EF4-FFF2-40B4-BE49-F238E27FC236}">
                <a16:creationId xmlns:a16="http://schemas.microsoft.com/office/drawing/2014/main" id="{87036329-CE51-4772-B03A-8650A46485F6}"/>
              </a:ext>
            </a:extLst>
          </p:cNvPr>
          <p:cNvGraphicFramePr/>
          <p:nvPr>
            <p:extLst>
              <p:ext uri="{D42A27DB-BD31-4B8C-83A1-F6EECF244321}">
                <p14:modId xmlns:p14="http://schemas.microsoft.com/office/powerpoint/2010/main" val="3122471577"/>
              </p:ext>
            </p:extLst>
          </p:nvPr>
        </p:nvGraphicFramePr>
        <p:xfrm>
          <a:off x="1726676" y="1890453"/>
          <a:ext cx="3175828" cy="4350571"/>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1D14C7AE-0796-4F26-9D04-25FDFCAC68A1}"/>
              </a:ext>
            </a:extLst>
          </p:cNvPr>
          <p:cNvSpPr txBox="1"/>
          <p:nvPr/>
        </p:nvSpPr>
        <p:spPr>
          <a:xfrm>
            <a:off x="196948" y="2532707"/>
            <a:ext cx="1394106" cy="261610"/>
          </a:xfrm>
          <a:prstGeom prst="rect">
            <a:avLst/>
          </a:prstGeom>
          <a:noFill/>
        </p:spPr>
        <p:txBody>
          <a:bodyPr wrap="square" rtlCol="0">
            <a:spAutoFit/>
          </a:bodyPr>
          <a:lstStyle/>
          <a:p>
            <a:pPr algn="ctr"/>
            <a:r>
              <a:rPr lang="en-US" sz="1100" b="1" i="1" dirty="0">
                <a:solidFill>
                  <a:srgbClr val="08466C"/>
                </a:solidFill>
                <a:latin typeface="+mj-lt"/>
                <a:cs typeface="Arial Narrow"/>
              </a:rPr>
              <a:t>% very satisfied</a:t>
            </a:r>
          </a:p>
        </p:txBody>
      </p:sp>
      <p:sp>
        <p:nvSpPr>
          <p:cNvPr id="11" name="TextBox 10">
            <a:extLst>
              <a:ext uri="{FF2B5EF4-FFF2-40B4-BE49-F238E27FC236}">
                <a16:creationId xmlns:a16="http://schemas.microsoft.com/office/drawing/2014/main" id="{05B396CF-D4D3-430E-887B-B04D2A68A08C}"/>
              </a:ext>
            </a:extLst>
          </p:cNvPr>
          <p:cNvSpPr txBox="1"/>
          <p:nvPr/>
        </p:nvSpPr>
        <p:spPr>
          <a:xfrm>
            <a:off x="61328" y="4099584"/>
            <a:ext cx="1665346" cy="261610"/>
          </a:xfrm>
          <a:prstGeom prst="rect">
            <a:avLst/>
          </a:prstGeom>
          <a:noFill/>
        </p:spPr>
        <p:txBody>
          <a:bodyPr wrap="square" rtlCol="0">
            <a:spAutoFit/>
          </a:bodyPr>
          <a:lstStyle/>
          <a:p>
            <a:pPr algn="ctr"/>
            <a:r>
              <a:rPr lang="en-US" sz="1100" b="1" i="1" dirty="0">
                <a:solidFill>
                  <a:srgbClr val="22A0E2"/>
                </a:solidFill>
                <a:latin typeface="+mj-lt"/>
                <a:cs typeface="Arial Narrow"/>
              </a:rPr>
              <a:t>% somewhat satisfied</a:t>
            </a:r>
          </a:p>
        </p:txBody>
      </p:sp>
      <p:sp>
        <p:nvSpPr>
          <p:cNvPr id="12" name="TextBox 11">
            <a:extLst>
              <a:ext uri="{FF2B5EF4-FFF2-40B4-BE49-F238E27FC236}">
                <a16:creationId xmlns:a16="http://schemas.microsoft.com/office/drawing/2014/main" id="{C4E19CB0-12B3-42DA-8ACB-BC156F687C5C}"/>
              </a:ext>
            </a:extLst>
          </p:cNvPr>
          <p:cNvSpPr txBox="1"/>
          <p:nvPr/>
        </p:nvSpPr>
        <p:spPr>
          <a:xfrm>
            <a:off x="61328" y="5001616"/>
            <a:ext cx="1665347" cy="261610"/>
          </a:xfrm>
          <a:prstGeom prst="rect">
            <a:avLst/>
          </a:prstGeom>
          <a:noFill/>
        </p:spPr>
        <p:txBody>
          <a:bodyPr wrap="square" rtlCol="0">
            <a:spAutoFit/>
          </a:bodyPr>
          <a:lstStyle/>
          <a:p>
            <a:pPr algn="ctr"/>
            <a:r>
              <a:rPr lang="en-US" sz="1100" b="1" i="1" dirty="0">
                <a:solidFill>
                  <a:schemeClr val="bg1">
                    <a:lumMod val="65000"/>
                  </a:schemeClr>
                </a:solidFill>
                <a:latin typeface="+mj-lt"/>
                <a:cs typeface="Arial Narrow"/>
              </a:rPr>
              <a:t>% not very satisfied</a:t>
            </a:r>
          </a:p>
        </p:txBody>
      </p:sp>
      <p:sp>
        <p:nvSpPr>
          <p:cNvPr id="13" name="TextBox 12">
            <a:extLst>
              <a:ext uri="{FF2B5EF4-FFF2-40B4-BE49-F238E27FC236}">
                <a16:creationId xmlns:a16="http://schemas.microsoft.com/office/drawing/2014/main" id="{55361621-8E64-4E36-BE71-BBDE175AECD7}"/>
              </a:ext>
            </a:extLst>
          </p:cNvPr>
          <p:cNvSpPr txBox="1"/>
          <p:nvPr/>
        </p:nvSpPr>
        <p:spPr>
          <a:xfrm>
            <a:off x="61327" y="5432503"/>
            <a:ext cx="1665348" cy="261610"/>
          </a:xfrm>
          <a:prstGeom prst="rect">
            <a:avLst/>
          </a:prstGeom>
          <a:noFill/>
        </p:spPr>
        <p:txBody>
          <a:bodyPr wrap="square" rtlCol="0">
            <a:spAutoFit/>
          </a:bodyPr>
          <a:lstStyle/>
          <a:p>
            <a:pPr algn="ctr"/>
            <a:r>
              <a:rPr lang="en-US" sz="1100" b="1" i="1" dirty="0">
                <a:solidFill>
                  <a:schemeClr val="bg1">
                    <a:lumMod val="75000"/>
                  </a:schemeClr>
                </a:solidFill>
                <a:latin typeface="+mj-lt"/>
                <a:cs typeface="Arial Narrow"/>
              </a:rPr>
              <a:t>% not at all satisfied</a:t>
            </a:r>
          </a:p>
        </p:txBody>
      </p:sp>
      <p:graphicFrame>
        <p:nvGraphicFramePr>
          <p:cNvPr id="15" name="Chart 14">
            <a:extLst>
              <a:ext uri="{FF2B5EF4-FFF2-40B4-BE49-F238E27FC236}">
                <a16:creationId xmlns:a16="http://schemas.microsoft.com/office/drawing/2014/main" id="{0E2CCBC9-8CEE-4544-8B0C-AB852A0F8918}"/>
              </a:ext>
            </a:extLst>
          </p:cNvPr>
          <p:cNvGraphicFramePr/>
          <p:nvPr/>
        </p:nvGraphicFramePr>
        <p:xfrm>
          <a:off x="5533890" y="1789193"/>
          <a:ext cx="6287323" cy="21761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9F04314C-FB6E-4352-AE26-4094BE0E29FA}"/>
              </a:ext>
            </a:extLst>
          </p:cNvPr>
          <p:cNvGraphicFramePr/>
          <p:nvPr/>
        </p:nvGraphicFramePr>
        <p:xfrm>
          <a:off x="5522873" y="4285733"/>
          <a:ext cx="6287323" cy="2176129"/>
        </p:xfrm>
        <a:graphic>
          <a:graphicData uri="http://schemas.openxmlformats.org/drawingml/2006/chart">
            <c:chart xmlns:c="http://schemas.openxmlformats.org/drawingml/2006/chart" xmlns:r="http://schemas.openxmlformats.org/officeDocument/2006/relationships" r:id="rId5"/>
          </a:graphicData>
        </a:graphic>
      </p:graphicFrame>
      <p:sp>
        <p:nvSpPr>
          <p:cNvPr id="18" name="Rectangle 17">
            <a:extLst>
              <a:ext uri="{FF2B5EF4-FFF2-40B4-BE49-F238E27FC236}">
                <a16:creationId xmlns:a16="http://schemas.microsoft.com/office/drawing/2014/main" id="{E3AD72BF-0276-4990-A5F2-F7D56B4F9B21}"/>
              </a:ext>
            </a:extLst>
          </p:cNvPr>
          <p:cNvSpPr/>
          <p:nvPr/>
        </p:nvSpPr>
        <p:spPr>
          <a:xfrm>
            <a:off x="6184864" y="1223759"/>
            <a:ext cx="5346500" cy="608585"/>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bg2"/>
                </a:solidFill>
              </a:rPr>
              <a:t>Best</a:t>
            </a:r>
            <a:r>
              <a:rPr lang="en-US" sz="1400" b="1" i="1" dirty="0">
                <a:solidFill>
                  <a:schemeClr val="tx2"/>
                </a:solidFill>
              </a:rPr>
              <a:t> thing about the High Holidays this year</a:t>
            </a:r>
            <a:br>
              <a:rPr lang="en-US" sz="1400" b="1" i="1" dirty="0">
                <a:solidFill>
                  <a:schemeClr val="tx2"/>
                </a:solidFill>
              </a:rPr>
            </a:br>
            <a:r>
              <a:rPr lang="en-US" sz="1400" b="1" i="1" dirty="0">
                <a:solidFill>
                  <a:schemeClr val="tx2"/>
                </a:solidFill>
              </a:rPr>
              <a:t> </a:t>
            </a:r>
            <a:r>
              <a:rPr lang="en-US" sz="1200" i="1" dirty="0">
                <a:solidFill>
                  <a:schemeClr val="tx2"/>
                </a:solidFill>
              </a:rPr>
              <a:t>Open-ended, asked of those who observed the High Holidays in some way</a:t>
            </a:r>
            <a:endParaRPr lang="en-US" sz="1400" i="1" dirty="0">
              <a:solidFill>
                <a:schemeClr val="tx2"/>
              </a:solidFill>
            </a:endParaRPr>
          </a:p>
        </p:txBody>
      </p:sp>
      <p:sp>
        <p:nvSpPr>
          <p:cNvPr id="20" name="Rectangle 19">
            <a:extLst>
              <a:ext uri="{FF2B5EF4-FFF2-40B4-BE49-F238E27FC236}">
                <a16:creationId xmlns:a16="http://schemas.microsoft.com/office/drawing/2014/main" id="{07950A67-1EB2-42C8-A0D2-9141F592C377}"/>
              </a:ext>
            </a:extLst>
          </p:cNvPr>
          <p:cNvSpPr/>
          <p:nvPr/>
        </p:nvSpPr>
        <p:spPr>
          <a:xfrm>
            <a:off x="6184864" y="3863982"/>
            <a:ext cx="5346500" cy="608585"/>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rgbClr val="C00000"/>
                </a:solidFill>
              </a:rPr>
              <a:t>Worst</a:t>
            </a:r>
            <a:r>
              <a:rPr lang="en-US" sz="1400" b="1" i="1" dirty="0">
                <a:solidFill>
                  <a:schemeClr val="tx2"/>
                </a:solidFill>
              </a:rPr>
              <a:t> thing about the High Holidays this year</a:t>
            </a:r>
            <a:br>
              <a:rPr lang="en-US" sz="1400" b="1" i="1" dirty="0">
                <a:solidFill>
                  <a:schemeClr val="tx2"/>
                </a:solidFill>
              </a:rPr>
            </a:br>
            <a:r>
              <a:rPr lang="en-US" sz="1400" b="1" i="1" dirty="0">
                <a:solidFill>
                  <a:schemeClr val="tx2"/>
                </a:solidFill>
              </a:rPr>
              <a:t> </a:t>
            </a:r>
            <a:r>
              <a:rPr lang="en-US" sz="1200" i="1" dirty="0">
                <a:solidFill>
                  <a:schemeClr val="tx2"/>
                </a:solidFill>
              </a:rPr>
              <a:t>Open-ended, asked of those who observed the High Holidays in some way</a:t>
            </a:r>
            <a:endParaRPr lang="en-US" sz="1400" i="1" dirty="0">
              <a:solidFill>
                <a:schemeClr val="tx2"/>
              </a:solidFill>
            </a:endParaRPr>
          </a:p>
        </p:txBody>
      </p:sp>
      <p:sp>
        <p:nvSpPr>
          <p:cNvPr id="21" name="Rectangle 20">
            <a:extLst>
              <a:ext uri="{FF2B5EF4-FFF2-40B4-BE49-F238E27FC236}">
                <a16:creationId xmlns:a16="http://schemas.microsoft.com/office/drawing/2014/main" id="{3253E4DF-D1E8-4D87-8ACC-7E21AF5F3FF6}"/>
              </a:ext>
            </a:extLst>
          </p:cNvPr>
          <p:cNvSpPr/>
          <p:nvPr/>
        </p:nvSpPr>
        <p:spPr>
          <a:xfrm>
            <a:off x="9908490" y="5899206"/>
            <a:ext cx="2283510" cy="261610"/>
          </a:xfrm>
          <a:prstGeom prst="rect">
            <a:avLst/>
          </a:prstGeom>
        </p:spPr>
        <p:txBody>
          <a:bodyPr wrap="square">
            <a:spAutoFit/>
          </a:bodyPr>
          <a:lstStyle/>
          <a:p>
            <a:pPr lvl="0" algn="r"/>
            <a:r>
              <a:rPr lang="en-US" sz="1050" i="1" dirty="0">
                <a:solidFill>
                  <a:schemeClr val="tx2"/>
                </a:solidFill>
              </a:rPr>
              <a:t>Only top responses are shown</a:t>
            </a:r>
          </a:p>
        </p:txBody>
      </p:sp>
      <p:cxnSp>
        <p:nvCxnSpPr>
          <p:cNvPr id="4" name="Straight Connector 3">
            <a:extLst>
              <a:ext uri="{FF2B5EF4-FFF2-40B4-BE49-F238E27FC236}">
                <a16:creationId xmlns:a16="http://schemas.microsoft.com/office/drawing/2014/main" id="{26FAF44A-D178-4287-B46B-7277378D53EE}"/>
              </a:ext>
            </a:extLst>
          </p:cNvPr>
          <p:cNvCxnSpPr/>
          <p:nvPr/>
        </p:nvCxnSpPr>
        <p:spPr>
          <a:xfrm>
            <a:off x="5322631" y="1789193"/>
            <a:ext cx="0" cy="4100662"/>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1891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hart 13">
            <a:extLst>
              <a:ext uri="{FF2B5EF4-FFF2-40B4-BE49-F238E27FC236}">
                <a16:creationId xmlns:a16="http://schemas.microsoft.com/office/drawing/2014/main" id="{EDD6EA36-3E46-476E-85DC-EA6673936A57}"/>
              </a:ext>
            </a:extLst>
          </p:cNvPr>
          <p:cNvGraphicFramePr/>
          <p:nvPr>
            <p:extLst>
              <p:ext uri="{D42A27DB-BD31-4B8C-83A1-F6EECF244321}">
                <p14:modId xmlns:p14="http://schemas.microsoft.com/office/powerpoint/2010/main" val="373303943"/>
              </p:ext>
            </p:extLst>
          </p:nvPr>
        </p:nvGraphicFramePr>
        <p:xfrm>
          <a:off x="7616740" y="1981826"/>
          <a:ext cx="3521316" cy="388734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r>
              <a:rPr lang="en-US" sz="2400" dirty="0">
                <a:latin typeface="+mj-lt"/>
              </a:rPr>
              <a:t>Despite broad satisfaction, Infrequent Observers were less likely to give orgs the benefit of the doubt and more likely to feel awkward and uncomfortable</a:t>
            </a:r>
          </a:p>
        </p:txBody>
      </p:sp>
      <p:sp>
        <p:nvSpPr>
          <p:cNvPr id="19" name="Rectangle 18">
            <a:extLst>
              <a:ext uri="{FF2B5EF4-FFF2-40B4-BE49-F238E27FC236}">
                <a16:creationId xmlns:a16="http://schemas.microsoft.com/office/drawing/2014/main" id="{F9487AC7-CAB1-4C4E-8A06-2B342708DABE}"/>
              </a:ext>
            </a:extLst>
          </p:cNvPr>
          <p:cNvSpPr/>
          <p:nvPr/>
        </p:nvSpPr>
        <p:spPr>
          <a:xfrm>
            <a:off x="356749" y="1200731"/>
            <a:ext cx="5671127" cy="738237"/>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i="1" dirty="0">
                <a:solidFill>
                  <a:schemeClr val="tx2"/>
                </a:solidFill>
              </a:rPr>
              <a:t>How did you feel during or after your High Holidays experience?</a:t>
            </a:r>
          </a:p>
          <a:p>
            <a:pPr algn="ctr"/>
            <a:r>
              <a:rPr lang="en-US" sz="1200" i="1" dirty="0">
                <a:solidFill>
                  <a:schemeClr val="tx2"/>
                </a:solidFill>
              </a:rPr>
              <a:t>Asked of those who observed the High Holidays </a:t>
            </a:r>
            <a:br>
              <a:rPr lang="en-US" sz="1200" i="1" dirty="0">
                <a:solidFill>
                  <a:schemeClr val="tx2"/>
                </a:solidFill>
              </a:rPr>
            </a:br>
            <a:r>
              <a:rPr lang="en-US" sz="1200" i="1" dirty="0">
                <a:solidFill>
                  <a:schemeClr val="tx2"/>
                </a:solidFill>
              </a:rPr>
              <a:t>with an organization in some way</a:t>
            </a:r>
          </a:p>
        </p:txBody>
      </p:sp>
      <p:graphicFrame>
        <p:nvGraphicFramePr>
          <p:cNvPr id="9" name="Chart 8">
            <a:extLst>
              <a:ext uri="{FF2B5EF4-FFF2-40B4-BE49-F238E27FC236}">
                <a16:creationId xmlns:a16="http://schemas.microsoft.com/office/drawing/2014/main" id="{101E4560-ECF5-4EA6-ACD1-E285F2A38655}"/>
              </a:ext>
            </a:extLst>
          </p:cNvPr>
          <p:cNvGraphicFramePr/>
          <p:nvPr/>
        </p:nvGraphicFramePr>
        <p:xfrm>
          <a:off x="340294" y="1902275"/>
          <a:ext cx="5870287" cy="4819014"/>
        </p:xfrm>
        <a:graphic>
          <a:graphicData uri="http://schemas.openxmlformats.org/drawingml/2006/chart">
            <c:chart xmlns:c="http://schemas.openxmlformats.org/drawingml/2006/chart" xmlns:r="http://schemas.openxmlformats.org/officeDocument/2006/relationships" r:id="rId4"/>
          </a:graphicData>
        </a:graphic>
      </p:graphicFrame>
      <p:sp>
        <p:nvSpPr>
          <p:cNvPr id="21" name="Rectangle 20">
            <a:extLst>
              <a:ext uri="{FF2B5EF4-FFF2-40B4-BE49-F238E27FC236}">
                <a16:creationId xmlns:a16="http://schemas.microsoft.com/office/drawing/2014/main" id="{D579382D-38A8-4642-B9D3-4A2AB863BD21}"/>
              </a:ext>
            </a:extLst>
          </p:cNvPr>
          <p:cNvSpPr/>
          <p:nvPr/>
        </p:nvSpPr>
        <p:spPr>
          <a:xfrm>
            <a:off x="6209353" y="1200731"/>
            <a:ext cx="5692048" cy="867274"/>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i="1" dirty="0">
                <a:solidFill>
                  <a:schemeClr val="tx2"/>
                </a:solidFill>
              </a:rPr>
              <a:t>Which of the following comes closest to your view about the people and organizations hosting activities you participated in? </a:t>
            </a:r>
            <a:br>
              <a:rPr lang="en-US" sz="1400" b="1" i="1" dirty="0">
                <a:solidFill>
                  <a:schemeClr val="tx2"/>
                </a:solidFill>
              </a:rPr>
            </a:br>
            <a:r>
              <a:rPr lang="en-US" sz="1200" i="1" dirty="0">
                <a:solidFill>
                  <a:schemeClr val="tx2"/>
                </a:solidFill>
              </a:rPr>
              <a:t>Asked of those who observed the High Holidays with an organization in some way</a:t>
            </a:r>
          </a:p>
        </p:txBody>
      </p:sp>
      <p:graphicFrame>
        <p:nvGraphicFramePr>
          <p:cNvPr id="22" name="Chart 21">
            <a:extLst>
              <a:ext uri="{FF2B5EF4-FFF2-40B4-BE49-F238E27FC236}">
                <a16:creationId xmlns:a16="http://schemas.microsoft.com/office/drawing/2014/main" id="{E81273D1-EE56-45B1-A095-2D997DEAEE5D}"/>
              </a:ext>
            </a:extLst>
          </p:cNvPr>
          <p:cNvGraphicFramePr/>
          <p:nvPr>
            <p:extLst>
              <p:ext uri="{D42A27DB-BD31-4B8C-83A1-F6EECF244321}">
                <p14:modId xmlns:p14="http://schemas.microsoft.com/office/powerpoint/2010/main" val="822975623"/>
              </p:ext>
            </p:extLst>
          </p:nvPr>
        </p:nvGraphicFramePr>
        <p:xfrm>
          <a:off x="972963" y="1820725"/>
          <a:ext cx="4100362" cy="388904"/>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Box 4">
            <a:extLst>
              <a:ext uri="{FF2B5EF4-FFF2-40B4-BE49-F238E27FC236}">
                <a16:creationId xmlns:a16="http://schemas.microsoft.com/office/drawing/2014/main" id="{247A7002-7154-4766-B298-FCB1A5E43F11}"/>
              </a:ext>
            </a:extLst>
          </p:cNvPr>
          <p:cNvSpPr txBox="1"/>
          <p:nvPr/>
        </p:nvSpPr>
        <p:spPr>
          <a:xfrm>
            <a:off x="5347367" y="2769549"/>
            <a:ext cx="2227991" cy="646331"/>
          </a:xfrm>
          <a:prstGeom prst="rect">
            <a:avLst/>
          </a:prstGeom>
          <a:noFill/>
          <a:ln>
            <a:solidFill>
              <a:schemeClr val="tx1"/>
            </a:solidFill>
          </a:ln>
        </p:spPr>
        <p:txBody>
          <a:bodyPr wrap="square" rtlCol="0">
            <a:spAutoFit/>
          </a:bodyPr>
          <a:lstStyle/>
          <a:p>
            <a:pPr algn="ctr"/>
            <a:r>
              <a:rPr lang="en-US" sz="1200" b="1" dirty="0">
                <a:latin typeface="+mj-lt"/>
                <a:cs typeface="Arial Narrow"/>
              </a:rPr>
              <a:t>Given the circumstances, they did as good of a job as I could have expected.</a:t>
            </a:r>
          </a:p>
        </p:txBody>
      </p:sp>
      <p:sp>
        <p:nvSpPr>
          <p:cNvPr id="17" name="TextBox 16">
            <a:extLst>
              <a:ext uri="{FF2B5EF4-FFF2-40B4-BE49-F238E27FC236}">
                <a16:creationId xmlns:a16="http://schemas.microsoft.com/office/drawing/2014/main" id="{5C6C6AB2-AA4F-482D-A7E8-B43A6989772F}"/>
              </a:ext>
            </a:extLst>
          </p:cNvPr>
          <p:cNvSpPr txBox="1"/>
          <p:nvPr/>
        </p:nvSpPr>
        <p:spPr>
          <a:xfrm>
            <a:off x="5347367" y="4173068"/>
            <a:ext cx="2227991" cy="830997"/>
          </a:xfrm>
          <a:prstGeom prst="rect">
            <a:avLst/>
          </a:prstGeom>
          <a:noFill/>
          <a:ln>
            <a:solidFill>
              <a:schemeClr val="bg1">
                <a:lumMod val="65000"/>
              </a:schemeClr>
            </a:solidFill>
          </a:ln>
        </p:spPr>
        <p:txBody>
          <a:bodyPr wrap="square" rtlCol="0">
            <a:spAutoFit/>
          </a:bodyPr>
          <a:lstStyle/>
          <a:p>
            <a:pPr algn="ctr"/>
            <a:r>
              <a:rPr lang="en-US" sz="1200" b="1" dirty="0">
                <a:solidFill>
                  <a:schemeClr val="bg1">
                    <a:lumMod val="65000"/>
                  </a:schemeClr>
                </a:solidFill>
                <a:latin typeface="+mj-lt"/>
                <a:cs typeface="Arial Narrow"/>
              </a:rPr>
              <a:t>Even given the circumstances, I would have expected them to</a:t>
            </a:r>
          </a:p>
          <a:p>
            <a:pPr algn="ctr"/>
            <a:r>
              <a:rPr lang="en-US" sz="1200" b="1" dirty="0">
                <a:solidFill>
                  <a:schemeClr val="bg1">
                    <a:lumMod val="65000"/>
                  </a:schemeClr>
                </a:solidFill>
                <a:latin typeface="+mj-lt"/>
                <a:cs typeface="Arial Narrow"/>
              </a:rPr>
              <a:t>do a better job.</a:t>
            </a:r>
          </a:p>
        </p:txBody>
      </p:sp>
    </p:spTree>
    <p:extLst>
      <p:ext uri="{BB962C8B-B14F-4D97-AF65-F5344CB8AC3E}">
        <p14:creationId xmlns:p14="http://schemas.microsoft.com/office/powerpoint/2010/main" val="3724913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FE742-3CB2-4380-B72D-8C3F5FBFFE5B}"/>
              </a:ext>
            </a:extLst>
          </p:cNvPr>
          <p:cNvSpPr>
            <a:spLocks noGrp="1"/>
          </p:cNvSpPr>
          <p:nvPr>
            <p:ph type="title"/>
          </p:nvPr>
        </p:nvSpPr>
        <p:spPr/>
        <p:txBody>
          <a:bodyPr/>
          <a:lstStyle/>
          <a:p>
            <a:r>
              <a:rPr lang="en-US" sz="2400" dirty="0">
                <a:latin typeface="+mj-lt"/>
              </a:rPr>
              <a:t>Even if they weren’t perfect, HH experiences left a greater mark on Infrequent Observers, who were more likely to consider new practices afterward</a:t>
            </a:r>
          </a:p>
        </p:txBody>
      </p:sp>
      <p:graphicFrame>
        <p:nvGraphicFramePr>
          <p:cNvPr id="9" name="Chart 8">
            <a:extLst>
              <a:ext uri="{FF2B5EF4-FFF2-40B4-BE49-F238E27FC236}">
                <a16:creationId xmlns:a16="http://schemas.microsoft.com/office/drawing/2014/main" id="{101E4560-ECF5-4EA6-ACD1-E285F2A38655}"/>
              </a:ext>
            </a:extLst>
          </p:cNvPr>
          <p:cNvGraphicFramePr/>
          <p:nvPr/>
        </p:nvGraphicFramePr>
        <p:xfrm>
          <a:off x="274757" y="1947663"/>
          <a:ext cx="10626124" cy="3425721"/>
        </p:xfrm>
        <a:graphic>
          <a:graphicData uri="http://schemas.openxmlformats.org/drawingml/2006/chart">
            <c:chart xmlns:c="http://schemas.openxmlformats.org/drawingml/2006/chart" xmlns:r="http://schemas.openxmlformats.org/officeDocument/2006/relationships" r:id="rId3"/>
          </a:graphicData>
        </a:graphic>
      </p:graphicFrame>
      <p:sp>
        <p:nvSpPr>
          <p:cNvPr id="21" name="Rectangle 20">
            <a:extLst>
              <a:ext uri="{FF2B5EF4-FFF2-40B4-BE49-F238E27FC236}">
                <a16:creationId xmlns:a16="http://schemas.microsoft.com/office/drawing/2014/main" id="{D579382D-38A8-4642-B9D3-4A2AB863BD21}"/>
              </a:ext>
            </a:extLst>
          </p:cNvPr>
          <p:cNvSpPr/>
          <p:nvPr/>
        </p:nvSpPr>
        <p:spPr>
          <a:xfrm>
            <a:off x="2585340" y="1200732"/>
            <a:ext cx="7021320" cy="451798"/>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i="1" dirty="0">
                <a:solidFill>
                  <a:schemeClr val="tx2"/>
                </a:solidFill>
              </a:rPr>
              <a:t>After your experiences observing the High Holidays, did you...</a:t>
            </a:r>
          </a:p>
          <a:p>
            <a:pPr algn="ctr"/>
            <a:r>
              <a:rPr lang="en-US" sz="1400" i="1" dirty="0">
                <a:solidFill>
                  <a:schemeClr val="tx2"/>
                </a:solidFill>
              </a:rPr>
              <a:t>Asked of those who observed the High Holidays with an organization in some way</a:t>
            </a:r>
          </a:p>
        </p:txBody>
      </p:sp>
      <p:graphicFrame>
        <p:nvGraphicFramePr>
          <p:cNvPr id="14" name="Chart 13">
            <a:extLst>
              <a:ext uri="{FF2B5EF4-FFF2-40B4-BE49-F238E27FC236}">
                <a16:creationId xmlns:a16="http://schemas.microsoft.com/office/drawing/2014/main" id="{0DC1B913-2345-4BAE-8AD5-B18D0691F638}"/>
              </a:ext>
            </a:extLst>
          </p:cNvPr>
          <p:cNvGraphicFramePr/>
          <p:nvPr>
            <p:extLst>
              <p:ext uri="{D42A27DB-BD31-4B8C-83A1-F6EECF244321}">
                <p14:modId xmlns:p14="http://schemas.microsoft.com/office/powerpoint/2010/main" val="4088195589"/>
              </p:ext>
            </p:extLst>
          </p:nvPr>
        </p:nvGraphicFramePr>
        <p:xfrm>
          <a:off x="4045819" y="1694798"/>
          <a:ext cx="4100362" cy="388904"/>
        </p:xfrm>
        <a:graphic>
          <a:graphicData uri="http://schemas.openxmlformats.org/drawingml/2006/chart">
            <c:chart xmlns:c="http://schemas.openxmlformats.org/drawingml/2006/chart" xmlns:r="http://schemas.openxmlformats.org/officeDocument/2006/relationships" r:id="rId4"/>
          </a:graphicData>
        </a:graphic>
      </p:graphicFrame>
      <p:grpSp>
        <p:nvGrpSpPr>
          <p:cNvPr id="6" name="Group 5">
            <a:extLst>
              <a:ext uri="{FF2B5EF4-FFF2-40B4-BE49-F238E27FC236}">
                <a16:creationId xmlns:a16="http://schemas.microsoft.com/office/drawing/2014/main" id="{EC87E3B0-EFF3-421A-A18B-ACEBBCFA1AAF}"/>
              </a:ext>
            </a:extLst>
          </p:cNvPr>
          <p:cNvGrpSpPr/>
          <p:nvPr/>
        </p:nvGrpSpPr>
        <p:grpSpPr>
          <a:xfrm>
            <a:off x="3606772" y="5420001"/>
            <a:ext cx="5465976" cy="1208016"/>
            <a:chOff x="2105449" y="5408594"/>
            <a:chExt cx="4837023" cy="965771"/>
          </a:xfrm>
        </p:grpSpPr>
        <p:grpSp>
          <p:nvGrpSpPr>
            <p:cNvPr id="18" name="Group 17">
              <a:extLst>
                <a:ext uri="{FF2B5EF4-FFF2-40B4-BE49-F238E27FC236}">
                  <a16:creationId xmlns:a16="http://schemas.microsoft.com/office/drawing/2014/main" id="{F130F756-1B3F-4C6D-9D8E-E2554940788F}"/>
                </a:ext>
              </a:extLst>
            </p:cNvPr>
            <p:cNvGrpSpPr/>
            <p:nvPr/>
          </p:nvGrpSpPr>
          <p:grpSpPr>
            <a:xfrm>
              <a:off x="2105449" y="5497966"/>
              <a:ext cx="4737152" cy="762779"/>
              <a:chOff x="2289205" y="3791770"/>
              <a:chExt cx="3484875" cy="762779"/>
            </a:xfrm>
          </p:grpSpPr>
          <p:sp>
            <p:nvSpPr>
              <p:cNvPr id="20" name="Rectangle 19">
                <a:extLst>
                  <a:ext uri="{FF2B5EF4-FFF2-40B4-BE49-F238E27FC236}">
                    <a16:creationId xmlns:a16="http://schemas.microsoft.com/office/drawing/2014/main" id="{AC5979E5-045F-40DD-A0C4-127F7279649B}"/>
                  </a:ext>
                </a:extLst>
              </p:cNvPr>
              <p:cNvSpPr/>
              <p:nvPr/>
            </p:nvSpPr>
            <p:spPr>
              <a:xfrm>
                <a:off x="3043367" y="3791770"/>
                <a:ext cx="2730713" cy="762779"/>
              </a:xfrm>
              <a:prstGeom prst="rect">
                <a:avLst/>
              </a:prstGeom>
            </p:spPr>
            <p:txBody>
              <a:bodyPr wrap="square">
                <a:spAutoFit/>
              </a:bodyPr>
              <a:lstStyle/>
              <a:p>
                <a:r>
                  <a:rPr lang="en-US" sz="1400" b="1" dirty="0">
                    <a:solidFill>
                      <a:schemeClr val="tx2"/>
                    </a:solidFill>
                    <a:latin typeface="Arial" panose="020B0604020202020204" pitchFamily="34" charset="0"/>
                    <a:cs typeface="Arial" panose="020B0604020202020204" pitchFamily="34" charset="0"/>
                  </a:rPr>
                  <a:t>of Infrequent Observers who observed the High Holidays this year shared their experience or engaged in some other new behavior after, compared to </a:t>
                </a:r>
                <a:r>
                  <a:rPr lang="en-US" sz="1400" b="1" dirty="0">
                    <a:latin typeface="Arial" panose="020B0604020202020204" pitchFamily="34" charset="0"/>
                    <a:cs typeface="Arial" panose="020B0604020202020204" pitchFamily="34" charset="0"/>
                  </a:rPr>
                  <a:t>58%</a:t>
                </a:r>
                <a:r>
                  <a:rPr lang="en-US" sz="1400" b="1" dirty="0">
                    <a:solidFill>
                      <a:schemeClr val="tx2"/>
                    </a:solidFill>
                    <a:latin typeface="Arial" panose="020B0604020202020204" pitchFamily="34" charset="0"/>
                    <a:cs typeface="Arial" panose="020B0604020202020204" pitchFamily="34" charset="0"/>
                  </a:rPr>
                  <a:t> of Regular Observers.</a:t>
                </a:r>
                <a:endParaRPr lang="en-US" sz="2000" b="1"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AA09D1B0-88BF-4116-B8A7-2324077DB0FA}"/>
                  </a:ext>
                </a:extLst>
              </p:cNvPr>
              <p:cNvSpPr txBox="1"/>
              <p:nvPr/>
            </p:nvSpPr>
            <p:spPr>
              <a:xfrm>
                <a:off x="2289205" y="3942180"/>
                <a:ext cx="934953" cy="584775"/>
              </a:xfrm>
              <a:prstGeom prst="rect">
                <a:avLst/>
              </a:prstGeom>
              <a:noFill/>
            </p:spPr>
            <p:txBody>
              <a:bodyPr wrap="square">
                <a:spAutoFit/>
              </a:bodyPr>
              <a:lstStyle/>
              <a:p>
                <a:pPr algn="ctr"/>
                <a:r>
                  <a:rPr lang="en-US" sz="3200" b="1" dirty="0">
                    <a:solidFill>
                      <a:schemeClr val="bg2"/>
                    </a:solidFill>
                    <a:latin typeface="Arial" panose="020B0604020202020204" pitchFamily="34" charset="0"/>
                    <a:cs typeface="Arial" panose="020B0604020202020204" pitchFamily="34" charset="0"/>
                  </a:rPr>
                  <a:t>77%</a:t>
                </a:r>
                <a:endParaRPr lang="en-US" sz="3200" dirty="0">
                  <a:solidFill>
                    <a:schemeClr val="bg2"/>
                  </a:solidFill>
                </a:endParaRPr>
              </a:p>
            </p:txBody>
          </p:sp>
        </p:grpSp>
        <p:sp>
          <p:nvSpPr>
            <p:cNvPr id="5" name="Rectangle 4">
              <a:extLst>
                <a:ext uri="{FF2B5EF4-FFF2-40B4-BE49-F238E27FC236}">
                  <a16:creationId xmlns:a16="http://schemas.microsoft.com/office/drawing/2014/main" id="{43CC5D22-AD44-4C64-92C5-790AEE7B798E}"/>
                </a:ext>
              </a:extLst>
            </p:cNvPr>
            <p:cNvSpPr/>
            <p:nvPr/>
          </p:nvSpPr>
          <p:spPr>
            <a:xfrm>
              <a:off x="2137024" y="5408594"/>
              <a:ext cx="4805448" cy="965771"/>
            </a:xfrm>
            <a:prstGeom prst="rect">
              <a:avLst/>
            </a:prstGeom>
            <a:noFill/>
            <a:ln>
              <a:solidFill>
                <a:schemeClr val="bg2"/>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7114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35E942A-BBBB-46C9-BC4A-2DFEE5F48703}"/>
              </a:ext>
            </a:extLst>
          </p:cNvPr>
          <p:cNvSpPr/>
          <p:nvPr/>
        </p:nvSpPr>
        <p:spPr>
          <a:xfrm>
            <a:off x="831273" y="6016341"/>
            <a:ext cx="6804561" cy="320040"/>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66A7F4A1-4BEC-4338-911A-2C1806149DE0}"/>
              </a:ext>
            </a:extLst>
          </p:cNvPr>
          <p:cNvSpPr/>
          <p:nvPr/>
        </p:nvSpPr>
        <p:spPr>
          <a:xfrm>
            <a:off x="831273" y="3041605"/>
            <a:ext cx="9797143" cy="320040"/>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BA8268C-982C-460A-B236-87D038119A73}"/>
              </a:ext>
            </a:extLst>
          </p:cNvPr>
          <p:cNvSpPr/>
          <p:nvPr/>
        </p:nvSpPr>
        <p:spPr>
          <a:xfrm>
            <a:off x="831273" y="2438397"/>
            <a:ext cx="11025100" cy="320040"/>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Compared to past years, 2020 outperformed on accessibility and relevance, though communal connection was clearly missing</a:t>
            </a:r>
          </a:p>
        </p:txBody>
      </p:sp>
      <p:sp>
        <p:nvSpPr>
          <p:cNvPr id="20" name="Rectangle 19">
            <a:extLst>
              <a:ext uri="{FF2B5EF4-FFF2-40B4-BE49-F238E27FC236}">
                <a16:creationId xmlns:a16="http://schemas.microsoft.com/office/drawing/2014/main" id="{4A825EC2-BF48-491D-847A-29F300BBB3FA}"/>
              </a:ext>
            </a:extLst>
          </p:cNvPr>
          <p:cNvSpPr/>
          <p:nvPr/>
        </p:nvSpPr>
        <p:spPr>
          <a:xfrm>
            <a:off x="0" y="1196771"/>
            <a:ext cx="12192000" cy="736510"/>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How well does each statement describe your overall experience observing the High Holidays this year compared to your typical experience observing the High Holidays in previous years? </a:t>
            </a:r>
            <a:br>
              <a:rPr kumimoji="0" lang="en-US" sz="14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lang="en-US" sz="1200" i="1" dirty="0">
                <a:solidFill>
                  <a:srgbClr val="000000"/>
                </a:solidFill>
                <a:latin typeface="Arial" panose="020B0604020202020204" pitchFamily="34" charset="0"/>
                <a:cs typeface="Arial" panose="020B0604020202020204" pitchFamily="34" charset="0"/>
              </a:rPr>
              <a:t>Asked of those who observed in some way, showing (% “this year more”) – (% “previous years more”)</a:t>
            </a:r>
            <a:endParaRPr kumimoji="0" lang="en-US" sz="14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4" name="TextBox 1">
            <a:extLst>
              <a:ext uri="{FF2B5EF4-FFF2-40B4-BE49-F238E27FC236}">
                <a16:creationId xmlns:a16="http://schemas.microsoft.com/office/drawing/2014/main" id="{62733571-404C-4B69-A279-9A9A4BDB556C}"/>
              </a:ext>
            </a:extLst>
          </p:cNvPr>
          <p:cNvSpPr txBox="1"/>
          <p:nvPr/>
        </p:nvSpPr>
        <p:spPr>
          <a:xfrm>
            <a:off x="8870023" y="2088805"/>
            <a:ext cx="2321960" cy="252303"/>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i="1" dirty="0">
                <a:solidFill>
                  <a:schemeClr val="tx2"/>
                </a:solidFill>
                <a:latin typeface="+mj-lt"/>
                <a:cs typeface="Arial Narrow"/>
              </a:rPr>
              <a:t>Describes this year more</a:t>
            </a:r>
          </a:p>
        </p:txBody>
      </p:sp>
      <p:sp>
        <p:nvSpPr>
          <p:cNvPr id="15" name="TextBox 1">
            <a:extLst>
              <a:ext uri="{FF2B5EF4-FFF2-40B4-BE49-F238E27FC236}">
                <a16:creationId xmlns:a16="http://schemas.microsoft.com/office/drawing/2014/main" id="{A60ECE9D-A0EE-4DEF-9E4E-3FAEB0F5FF48}"/>
              </a:ext>
            </a:extLst>
          </p:cNvPr>
          <p:cNvSpPr txBox="1"/>
          <p:nvPr/>
        </p:nvSpPr>
        <p:spPr>
          <a:xfrm>
            <a:off x="4674258" y="2088805"/>
            <a:ext cx="2496468" cy="276999"/>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i="1" dirty="0">
                <a:solidFill>
                  <a:schemeClr val="tx2"/>
                </a:solidFill>
                <a:latin typeface="+mj-lt"/>
                <a:cs typeface="Arial Narrow"/>
              </a:rPr>
              <a:t>Describes previous years more</a:t>
            </a:r>
          </a:p>
        </p:txBody>
      </p:sp>
      <p:cxnSp>
        <p:nvCxnSpPr>
          <p:cNvPr id="12" name="Straight Connector 11">
            <a:extLst>
              <a:ext uri="{FF2B5EF4-FFF2-40B4-BE49-F238E27FC236}">
                <a16:creationId xmlns:a16="http://schemas.microsoft.com/office/drawing/2014/main" id="{DD9EB378-437E-4A44-B0AB-7FAAA8161289}"/>
              </a:ext>
            </a:extLst>
          </p:cNvPr>
          <p:cNvCxnSpPr/>
          <p:nvPr/>
        </p:nvCxnSpPr>
        <p:spPr>
          <a:xfrm>
            <a:off x="945218" y="3937012"/>
            <a:ext cx="10911155"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52AC30D4-21C5-4E37-8571-6272522007BA}"/>
              </a:ext>
            </a:extLst>
          </p:cNvPr>
          <p:cNvCxnSpPr/>
          <p:nvPr/>
        </p:nvCxnSpPr>
        <p:spPr>
          <a:xfrm>
            <a:off x="945218" y="4234962"/>
            <a:ext cx="10911155"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graphicFrame>
        <p:nvGraphicFramePr>
          <p:cNvPr id="6" name="Chart 5">
            <a:extLst>
              <a:ext uri="{FF2B5EF4-FFF2-40B4-BE49-F238E27FC236}">
                <a16:creationId xmlns:a16="http://schemas.microsoft.com/office/drawing/2014/main" id="{BED77708-577D-4D57-B10A-832CA22BFC70}"/>
              </a:ext>
            </a:extLst>
          </p:cNvPr>
          <p:cNvGraphicFramePr/>
          <p:nvPr>
            <p:extLst>
              <p:ext uri="{D42A27DB-BD31-4B8C-83A1-F6EECF244321}">
                <p14:modId xmlns:p14="http://schemas.microsoft.com/office/powerpoint/2010/main" val="1794288965"/>
              </p:ext>
            </p:extLst>
          </p:nvPr>
        </p:nvGraphicFramePr>
        <p:xfrm>
          <a:off x="-1542" y="2323963"/>
          <a:ext cx="11917242" cy="41284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55431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DA3B07-8936-458C-B549-CF9C43C3BE52}"/>
              </a:ext>
            </a:extLst>
          </p:cNvPr>
          <p:cNvSpPr>
            <a:spLocks noGrp="1"/>
          </p:cNvSpPr>
          <p:nvPr>
            <p:ph type="body" sz="quarter" idx="10"/>
          </p:nvPr>
        </p:nvSpPr>
        <p:spPr/>
        <p:txBody>
          <a:bodyPr/>
          <a:lstStyle/>
          <a:p>
            <a:r>
              <a:rPr lang="en-US" sz="2400" dirty="0">
                <a:latin typeface="Arial" panose="020B0604020202020204" pitchFamily="34" charset="0"/>
                <a:cs typeface="Arial" panose="020B0604020202020204" pitchFamily="34" charset="0"/>
              </a:rPr>
              <a:t>High Holidays – Moving Forward</a:t>
            </a:r>
          </a:p>
        </p:txBody>
      </p:sp>
    </p:spTree>
    <p:extLst>
      <p:ext uri="{BB962C8B-B14F-4D97-AF65-F5344CB8AC3E}">
        <p14:creationId xmlns:p14="http://schemas.microsoft.com/office/powerpoint/2010/main" val="13578956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Chart 25">
            <a:extLst>
              <a:ext uri="{FF2B5EF4-FFF2-40B4-BE49-F238E27FC236}">
                <a16:creationId xmlns:a16="http://schemas.microsoft.com/office/drawing/2014/main" id="{183D4882-1E27-4A47-9A21-D6E020FD5215}"/>
              </a:ext>
            </a:extLst>
          </p:cNvPr>
          <p:cNvGraphicFramePr/>
          <p:nvPr>
            <p:extLst>
              <p:ext uri="{D42A27DB-BD31-4B8C-83A1-F6EECF244321}">
                <p14:modId xmlns:p14="http://schemas.microsoft.com/office/powerpoint/2010/main" val="3396581211"/>
              </p:ext>
            </p:extLst>
          </p:nvPr>
        </p:nvGraphicFramePr>
        <p:xfrm>
          <a:off x="8511629" y="2132477"/>
          <a:ext cx="3521316" cy="3993622"/>
        </p:xfrm>
        <a:graphic>
          <a:graphicData uri="http://schemas.openxmlformats.org/drawingml/2006/chart">
            <c:chart xmlns:c="http://schemas.openxmlformats.org/drawingml/2006/chart" xmlns:r="http://schemas.openxmlformats.org/officeDocument/2006/relationships" r:id="rId3"/>
          </a:graphicData>
        </a:graphic>
      </p:graphicFrame>
      <p:sp>
        <p:nvSpPr>
          <p:cNvPr id="10" name="Rectangle 9">
            <a:extLst>
              <a:ext uri="{FF2B5EF4-FFF2-40B4-BE49-F238E27FC236}">
                <a16:creationId xmlns:a16="http://schemas.microsoft.com/office/drawing/2014/main" id="{93532484-FE81-49C9-A182-CBE5B4DED221}"/>
              </a:ext>
            </a:extLst>
          </p:cNvPr>
          <p:cNvSpPr/>
          <p:nvPr/>
        </p:nvSpPr>
        <p:spPr>
          <a:xfrm>
            <a:off x="4805916" y="2131803"/>
            <a:ext cx="1031358" cy="4026195"/>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Many got some new ideas for future High Holidays—especially Infrequent </a:t>
            </a:r>
            <a:r>
              <a:rPr lang="en-US" dirty="0"/>
              <a:t>O</a:t>
            </a:r>
            <a:r>
              <a:rPr lang="en-US" sz="2400" dirty="0">
                <a:latin typeface="Arial" panose="020B0604020202020204" pitchFamily="34" charset="0"/>
                <a:cs typeface="Arial" panose="020B0604020202020204" pitchFamily="34" charset="0"/>
              </a:rPr>
              <a:t>bservers</a:t>
            </a:r>
          </a:p>
        </p:txBody>
      </p:sp>
      <p:graphicFrame>
        <p:nvGraphicFramePr>
          <p:cNvPr id="19" name="Chart 18">
            <a:extLst>
              <a:ext uri="{FF2B5EF4-FFF2-40B4-BE49-F238E27FC236}">
                <a16:creationId xmlns:a16="http://schemas.microsoft.com/office/drawing/2014/main" id="{5C7147C8-1E9F-4FBD-A664-C8970B00FC85}"/>
              </a:ext>
            </a:extLst>
          </p:cNvPr>
          <p:cNvGraphicFramePr/>
          <p:nvPr>
            <p:extLst>
              <p:ext uri="{D42A27DB-BD31-4B8C-83A1-F6EECF244321}">
                <p14:modId xmlns:p14="http://schemas.microsoft.com/office/powerpoint/2010/main" val="1190657620"/>
              </p:ext>
            </p:extLst>
          </p:nvPr>
        </p:nvGraphicFramePr>
        <p:xfrm>
          <a:off x="2491830" y="2132477"/>
          <a:ext cx="3521316" cy="3993622"/>
        </p:xfrm>
        <a:graphic>
          <a:graphicData uri="http://schemas.openxmlformats.org/drawingml/2006/chart">
            <c:chart xmlns:c="http://schemas.openxmlformats.org/drawingml/2006/chart" xmlns:r="http://schemas.openxmlformats.org/officeDocument/2006/relationships" r:id="rId4"/>
          </a:graphicData>
        </a:graphic>
      </p:graphicFrame>
      <p:sp>
        <p:nvSpPr>
          <p:cNvPr id="21" name="Rectangle 20">
            <a:extLst>
              <a:ext uri="{FF2B5EF4-FFF2-40B4-BE49-F238E27FC236}">
                <a16:creationId xmlns:a16="http://schemas.microsoft.com/office/drawing/2014/main" id="{9F2E1BD9-91A5-49B3-95D0-EADF66217AA0}"/>
              </a:ext>
            </a:extLst>
          </p:cNvPr>
          <p:cNvSpPr/>
          <p:nvPr/>
        </p:nvSpPr>
        <p:spPr>
          <a:xfrm>
            <a:off x="403958" y="1200731"/>
            <a:ext cx="5692048" cy="867274"/>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i="1" dirty="0">
                <a:solidFill>
                  <a:schemeClr val="tx2"/>
                </a:solidFill>
              </a:rPr>
              <a:t>Has your experience of the High Holidays this year made you consider trying different ways to observe Jewish holidays in the future than you have in the past? </a:t>
            </a:r>
            <a:br>
              <a:rPr lang="en-US" sz="1400" b="1" i="1" dirty="0">
                <a:solidFill>
                  <a:schemeClr val="tx2"/>
                </a:solidFill>
              </a:rPr>
            </a:br>
            <a:r>
              <a:rPr lang="en-US" sz="1200" i="1" dirty="0">
                <a:solidFill>
                  <a:schemeClr val="tx2"/>
                </a:solidFill>
              </a:rPr>
              <a:t>Asked of those who observed the High Holidays in some way</a:t>
            </a:r>
          </a:p>
        </p:txBody>
      </p:sp>
      <p:sp>
        <p:nvSpPr>
          <p:cNvPr id="22" name="TextBox 21">
            <a:extLst>
              <a:ext uri="{FF2B5EF4-FFF2-40B4-BE49-F238E27FC236}">
                <a16:creationId xmlns:a16="http://schemas.microsoft.com/office/drawing/2014/main" id="{FA81AA6E-FF5B-49B6-986C-C86C4F723E6C}"/>
              </a:ext>
            </a:extLst>
          </p:cNvPr>
          <p:cNvSpPr txBox="1"/>
          <p:nvPr/>
        </p:nvSpPr>
        <p:spPr>
          <a:xfrm>
            <a:off x="108100" y="4581645"/>
            <a:ext cx="2486244" cy="692497"/>
          </a:xfrm>
          <a:prstGeom prst="rect">
            <a:avLst/>
          </a:prstGeom>
          <a:noFill/>
          <a:ln>
            <a:solidFill>
              <a:schemeClr val="tx1"/>
            </a:solidFill>
          </a:ln>
        </p:spPr>
        <p:txBody>
          <a:bodyPr wrap="square" rtlCol="0">
            <a:spAutoFit/>
          </a:bodyPr>
          <a:lstStyle/>
          <a:p>
            <a:pPr algn="ctr"/>
            <a:r>
              <a:rPr lang="en-US" sz="1300" b="1" dirty="0">
                <a:latin typeface="+mj-lt"/>
                <a:cs typeface="Arial Narrow"/>
              </a:rPr>
              <a:t>Yes, I will definitely try different ways to observe Jewish holidays in the future</a:t>
            </a:r>
          </a:p>
        </p:txBody>
      </p:sp>
      <p:sp>
        <p:nvSpPr>
          <p:cNvPr id="23" name="TextBox 22">
            <a:extLst>
              <a:ext uri="{FF2B5EF4-FFF2-40B4-BE49-F238E27FC236}">
                <a16:creationId xmlns:a16="http://schemas.microsoft.com/office/drawing/2014/main" id="{3E05A577-684C-41F5-9E5A-A2E8417D8C33}"/>
              </a:ext>
            </a:extLst>
          </p:cNvPr>
          <p:cNvSpPr txBox="1"/>
          <p:nvPr/>
        </p:nvSpPr>
        <p:spPr>
          <a:xfrm>
            <a:off x="108100" y="2456046"/>
            <a:ext cx="2486244" cy="892552"/>
          </a:xfrm>
          <a:prstGeom prst="rect">
            <a:avLst/>
          </a:prstGeom>
          <a:noFill/>
          <a:ln>
            <a:solidFill>
              <a:schemeClr val="bg1">
                <a:lumMod val="65000"/>
              </a:schemeClr>
            </a:solidFill>
          </a:ln>
        </p:spPr>
        <p:txBody>
          <a:bodyPr wrap="square" rtlCol="0">
            <a:spAutoFit/>
          </a:bodyPr>
          <a:lstStyle/>
          <a:p>
            <a:pPr algn="ctr"/>
            <a:r>
              <a:rPr lang="en-US" sz="1300" b="1" dirty="0">
                <a:solidFill>
                  <a:schemeClr val="bg1">
                    <a:lumMod val="65000"/>
                  </a:schemeClr>
                </a:solidFill>
                <a:latin typeface="+mj-lt"/>
                <a:cs typeface="Arial Narrow"/>
              </a:rPr>
              <a:t>No, nothing I did this year made me consider new ways to observe Jewish holidays in the future</a:t>
            </a:r>
          </a:p>
        </p:txBody>
      </p:sp>
      <p:sp>
        <p:nvSpPr>
          <p:cNvPr id="24" name="TextBox 23">
            <a:extLst>
              <a:ext uri="{FF2B5EF4-FFF2-40B4-BE49-F238E27FC236}">
                <a16:creationId xmlns:a16="http://schemas.microsoft.com/office/drawing/2014/main" id="{E2630330-C436-4DCA-A7DB-8D5107CE52A1}"/>
              </a:ext>
            </a:extLst>
          </p:cNvPr>
          <p:cNvSpPr txBox="1"/>
          <p:nvPr/>
        </p:nvSpPr>
        <p:spPr>
          <a:xfrm>
            <a:off x="108100" y="3591514"/>
            <a:ext cx="2486244" cy="692497"/>
          </a:xfrm>
          <a:prstGeom prst="rect">
            <a:avLst/>
          </a:prstGeom>
          <a:noFill/>
          <a:ln>
            <a:solidFill>
              <a:schemeClr val="bg2"/>
            </a:solidFill>
          </a:ln>
        </p:spPr>
        <p:txBody>
          <a:bodyPr wrap="square" rtlCol="0">
            <a:spAutoFit/>
          </a:bodyPr>
          <a:lstStyle/>
          <a:p>
            <a:pPr algn="ctr"/>
            <a:r>
              <a:rPr lang="en-US" sz="1300" b="1" dirty="0">
                <a:solidFill>
                  <a:srgbClr val="22A0E2"/>
                </a:solidFill>
                <a:latin typeface="+mj-lt"/>
                <a:cs typeface="Arial Narrow"/>
              </a:rPr>
              <a:t>Yes, I might consider new ways to observe Jewish holidays in the future</a:t>
            </a:r>
          </a:p>
        </p:txBody>
      </p:sp>
      <p:sp>
        <p:nvSpPr>
          <p:cNvPr id="27" name="Rectangle 26">
            <a:extLst>
              <a:ext uri="{FF2B5EF4-FFF2-40B4-BE49-F238E27FC236}">
                <a16:creationId xmlns:a16="http://schemas.microsoft.com/office/drawing/2014/main" id="{B67A1CF9-2EDB-4543-AC1C-D511AA0BCA95}"/>
              </a:ext>
            </a:extLst>
          </p:cNvPr>
          <p:cNvSpPr/>
          <p:nvPr/>
        </p:nvSpPr>
        <p:spPr>
          <a:xfrm>
            <a:off x="6391858" y="1200731"/>
            <a:ext cx="5692048" cy="867274"/>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i="1" dirty="0">
                <a:solidFill>
                  <a:schemeClr val="tx2"/>
                </a:solidFill>
              </a:rPr>
              <a:t>Is there anything specifically you did this year that you would consider doing in the future, after the pandemic ends?</a:t>
            </a:r>
          </a:p>
          <a:p>
            <a:pPr algn="ctr"/>
            <a:r>
              <a:rPr lang="en-US" sz="1200" i="1" dirty="0">
                <a:solidFill>
                  <a:schemeClr val="tx2"/>
                </a:solidFill>
              </a:rPr>
              <a:t>Asked of those who observed the High Holidays in some way</a:t>
            </a:r>
          </a:p>
        </p:txBody>
      </p:sp>
      <p:sp>
        <p:nvSpPr>
          <p:cNvPr id="28" name="TextBox 27">
            <a:extLst>
              <a:ext uri="{FF2B5EF4-FFF2-40B4-BE49-F238E27FC236}">
                <a16:creationId xmlns:a16="http://schemas.microsoft.com/office/drawing/2014/main" id="{8AEE6998-B101-4ECC-9F87-157408F7B242}"/>
              </a:ext>
            </a:extLst>
          </p:cNvPr>
          <p:cNvSpPr txBox="1"/>
          <p:nvPr/>
        </p:nvSpPr>
        <p:spPr>
          <a:xfrm>
            <a:off x="6344357" y="4617270"/>
            <a:ext cx="2222285" cy="692497"/>
          </a:xfrm>
          <a:prstGeom prst="rect">
            <a:avLst/>
          </a:prstGeom>
          <a:noFill/>
          <a:ln>
            <a:solidFill>
              <a:schemeClr val="tx1"/>
            </a:solidFill>
          </a:ln>
        </p:spPr>
        <p:txBody>
          <a:bodyPr wrap="square" rtlCol="0">
            <a:spAutoFit/>
          </a:bodyPr>
          <a:lstStyle/>
          <a:p>
            <a:pPr algn="ctr"/>
            <a:r>
              <a:rPr lang="en-US" sz="1300" b="1" dirty="0">
                <a:latin typeface="+mj-lt"/>
                <a:cs typeface="Arial Narrow"/>
              </a:rPr>
              <a:t>Yes, I would consider doing everything I did this year again</a:t>
            </a:r>
          </a:p>
        </p:txBody>
      </p:sp>
      <p:sp>
        <p:nvSpPr>
          <p:cNvPr id="29" name="TextBox 28">
            <a:extLst>
              <a:ext uri="{FF2B5EF4-FFF2-40B4-BE49-F238E27FC236}">
                <a16:creationId xmlns:a16="http://schemas.microsoft.com/office/drawing/2014/main" id="{13A4D69F-3D6C-4EBA-AAAE-696CC0D27604}"/>
              </a:ext>
            </a:extLst>
          </p:cNvPr>
          <p:cNvSpPr txBox="1"/>
          <p:nvPr/>
        </p:nvSpPr>
        <p:spPr>
          <a:xfrm>
            <a:off x="6344357" y="2491671"/>
            <a:ext cx="2222285" cy="692497"/>
          </a:xfrm>
          <a:prstGeom prst="rect">
            <a:avLst/>
          </a:prstGeom>
          <a:noFill/>
          <a:ln>
            <a:solidFill>
              <a:schemeClr val="bg1">
                <a:lumMod val="65000"/>
              </a:schemeClr>
            </a:solidFill>
          </a:ln>
        </p:spPr>
        <p:txBody>
          <a:bodyPr wrap="square" rtlCol="0">
            <a:spAutoFit/>
          </a:bodyPr>
          <a:lstStyle/>
          <a:p>
            <a:pPr algn="ctr"/>
            <a:r>
              <a:rPr lang="en-US" sz="1300" b="1" dirty="0">
                <a:solidFill>
                  <a:schemeClr val="bg1">
                    <a:lumMod val="65000"/>
                  </a:schemeClr>
                </a:solidFill>
                <a:latin typeface="+mj-lt"/>
                <a:cs typeface="Arial Narrow"/>
              </a:rPr>
              <a:t>No, I would not consider doing anything I did this year again</a:t>
            </a:r>
          </a:p>
        </p:txBody>
      </p:sp>
      <p:sp>
        <p:nvSpPr>
          <p:cNvPr id="30" name="TextBox 29">
            <a:extLst>
              <a:ext uri="{FF2B5EF4-FFF2-40B4-BE49-F238E27FC236}">
                <a16:creationId xmlns:a16="http://schemas.microsoft.com/office/drawing/2014/main" id="{A03BDF47-1126-4066-B413-CD492D74AE1A}"/>
              </a:ext>
            </a:extLst>
          </p:cNvPr>
          <p:cNvSpPr txBox="1"/>
          <p:nvPr/>
        </p:nvSpPr>
        <p:spPr>
          <a:xfrm>
            <a:off x="6344357" y="3554470"/>
            <a:ext cx="2222285" cy="692497"/>
          </a:xfrm>
          <a:prstGeom prst="rect">
            <a:avLst/>
          </a:prstGeom>
          <a:noFill/>
          <a:ln>
            <a:solidFill>
              <a:schemeClr val="bg2"/>
            </a:solidFill>
          </a:ln>
        </p:spPr>
        <p:txBody>
          <a:bodyPr wrap="square" rtlCol="0">
            <a:spAutoFit/>
          </a:bodyPr>
          <a:lstStyle/>
          <a:p>
            <a:pPr algn="ctr"/>
            <a:r>
              <a:rPr lang="en-US" sz="1300" b="1" dirty="0">
                <a:solidFill>
                  <a:srgbClr val="22A0E2"/>
                </a:solidFill>
                <a:latin typeface="+mj-lt"/>
                <a:cs typeface="Arial Narrow"/>
              </a:rPr>
              <a:t>Yes, I would consider doing some of the things I did this year again</a:t>
            </a:r>
          </a:p>
        </p:txBody>
      </p:sp>
    </p:spTree>
    <p:extLst>
      <p:ext uri="{BB962C8B-B14F-4D97-AF65-F5344CB8AC3E}">
        <p14:creationId xmlns:p14="http://schemas.microsoft.com/office/powerpoint/2010/main" val="3650025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6A654-A0ED-4BCF-9B71-690E0D619B7C}"/>
              </a:ext>
            </a:extLst>
          </p:cNvPr>
          <p:cNvSpPr>
            <a:spLocks noGrp="1"/>
          </p:cNvSpPr>
          <p:nvPr>
            <p:ph type="title"/>
          </p:nvPr>
        </p:nvSpPr>
        <p:spPr/>
        <p:txBody>
          <a:bodyPr/>
          <a:lstStyle/>
          <a:p>
            <a:r>
              <a:rPr lang="en-US" sz="2400" dirty="0">
                <a:latin typeface="Arial" panose="020B0604020202020204" pitchFamily="34" charset="0"/>
                <a:cs typeface="Arial" panose="020B0604020202020204" pitchFamily="34" charset="0"/>
              </a:rPr>
              <a:t>Many are looking at their Jewishness differently based on the experience of the pandemic, especially </a:t>
            </a:r>
            <a:r>
              <a:rPr lang="en-US" dirty="0">
                <a:latin typeface="Arial" panose="020B0604020202020204" pitchFamily="34" charset="0"/>
                <a:cs typeface="Arial" panose="020B0604020202020204" pitchFamily="34" charset="0"/>
              </a:rPr>
              <a:t>younger Jews and those with families</a:t>
            </a:r>
          </a:p>
        </p:txBody>
      </p:sp>
      <p:sp>
        <p:nvSpPr>
          <p:cNvPr id="5" name="Rectangle 4">
            <a:extLst>
              <a:ext uri="{FF2B5EF4-FFF2-40B4-BE49-F238E27FC236}">
                <a16:creationId xmlns:a16="http://schemas.microsoft.com/office/drawing/2014/main" id="{39F738F1-0091-4969-AFA8-BE79D435478A}"/>
              </a:ext>
            </a:extLst>
          </p:cNvPr>
          <p:cNvSpPr/>
          <p:nvPr/>
        </p:nvSpPr>
        <p:spPr>
          <a:xfrm>
            <a:off x="0" y="1152531"/>
            <a:ext cx="12192000" cy="501678"/>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“The experience of the pandemic has made me think differently about what being Jewish means in my life.”</a:t>
            </a:r>
          </a:p>
          <a:p>
            <a:pPr algn="ctr"/>
            <a:r>
              <a:rPr lang="en-US" sz="1400" i="1" dirty="0">
                <a:solidFill>
                  <a:schemeClr val="tx2"/>
                </a:solidFill>
              </a:rPr>
              <a:t>% strongly agree / % total agree</a:t>
            </a:r>
          </a:p>
        </p:txBody>
      </p:sp>
      <p:graphicFrame>
        <p:nvGraphicFramePr>
          <p:cNvPr id="7" name="Chart 6">
            <a:extLst>
              <a:ext uri="{FF2B5EF4-FFF2-40B4-BE49-F238E27FC236}">
                <a16:creationId xmlns:a16="http://schemas.microsoft.com/office/drawing/2014/main" id="{C9A4FE97-0822-4926-A06D-256E351703F1}"/>
              </a:ext>
            </a:extLst>
          </p:cNvPr>
          <p:cNvGraphicFramePr/>
          <p:nvPr>
            <p:extLst>
              <p:ext uri="{D42A27DB-BD31-4B8C-83A1-F6EECF244321}">
                <p14:modId xmlns:p14="http://schemas.microsoft.com/office/powerpoint/2010/main" val="3747124845"/>
              </p:ext>
            </p:extLst>
          </p:nvPr>
        </p:nvGraphicFramePr>
        <p:xfrm>
          <a:off x="274756" y="1759973"/>
          <a:ext cx="11042427" cy="4698651"/>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Straight Connector 8">
            <a:extLst>
              <a:ext uri="{FF2B5EF4-FFF2-40B4-BE49-F238E27FC236}">
                <a16:creationId xmlns:a16="http://schemas.microsoft.com/office/drawing/2014/main" id="{4A98D051-40A8-49D6-8887-F0FB791452AC}"/>
              </a:ext>
            </a:extLst>
          </p:cNvPr>
          <p:cNvCxnSpPr/>
          <p:nvPr/>
        </p:nvCxnSpPr>
        <p:spPr>
          <a:xfrm>
            <a:off x="1142918" y="2250779"/>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C9A7E88C-DEBB-4BB4-B796-C80EFA1FA61D}"/>
              </a:ext>
            </a:extLst>
          </p:cNvPr>
          <p:cNvCxnSpPr/>
          <p:nvPr/>
        </p:nvCxnSpPr>
        <p:spPr>
          <a:xfrm>
            <a:off x="1142918" y="3375555"/>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4E28CE0-4B4C-4DB5-B5CB-44D7EB50923B}"/>
              </a:ext>
            </a:extLst>
          </p:cNvPr>
          <p:cNvCxnSpPr/>
          <p:nvPr/>
        </p:nvCxnSpPr>
        <p:spPr>
          <a:xfrm>
            <a:off x="1142918" y="4104368"/>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17D5544F-5190-4B50-852A-15BE7AAF1219}"/>
              </a:ext>
            </a:extLst>
          </p:cNvPr>
          <p:cNvCxnSpPr/>
          <p:nvPr/>
        </p:nvCxnSpPr>
        <p:spPr>
          <a:xfrm>
            <a:off x="1142918" y="5213193"/>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2782850F-5A12-4793-80BF-905FAF115475}"/>
              </a:ext>
            </a:extLst>
          </p:cNvPr>
          <p:cNvCxnSpPr/>
          <p:nvPr/>
        </p:nvCxnSpPr>
        <p:spPr>
          <a:xfrm>
            <a:off x="1142918" y="4472506"/>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2D35F17E-E608-4DD2-98F3-D78640EBD210}"/>
              </a:ext>
            </a:extLst>
          </p:cNvPr>
          <p:cNvCxnSpPr/>
          <p:nvPr/>
        </p:nvCxnSpPr>
        <p:spPr>
          <a:xfrm>
            <a:off x="1142918" y="5581326"/>
            <a:ext cx="8155172" cy="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
        <p:nvSpPr>
          <p:cNvPr id="18" name="Rectangle 17">
            <a:extLst>
              <a:ext uri="{FF2B5EF4-FFF2-40B4-BE49-F238E27FC236}">
                <a16:creationId xmlns:a16="http://schemas.microsoft.com/office/drawing/2014/main" id="{B69E246F-83F4-4077-BC11-F5C0FF88C87D}"/>
              </a:ext>
            </a:extLst>
          </p:cNvPr>
          <p:cNvSpPr/>
          <p:nvPr/>
        </p:nvSpPr>
        <p:spPr>
          <a:xfrm>
            <a:off x="3372932" y="6346932"/>
            <a:ext cx="4016914" cy="305796"/>
          </a:xfrm>
          <a:prstGeom prst="rect">
            <a:avLst/>
          </a:prstGeom>
          <a:noFill/>
          <a:ln>
            <a:solidFill>
              <a:schemeClr val="bg2"/>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dirty="0">
                <a:solidFill>
                  <a:schemeClr val="tx2"/>
                </a:solidFill>
                <a:latin typeface="Arial" panose="020B0604020202020204" pitchFamily="34" charset="0"/>
                <a:cs typeface="Arial" panose="020B0604020202020204" pitchFamily="34" charset="0"/>
              </a:rPr>
              <a:t>Among Infrequent Observers who observed this year: </a:t>
            </a:r>
            <a:r>
              <a:rPr lang="en-US" sz="1100" b="1" dirty="0">
                <a:solidFill>
                  <a:schemeClr val="tx1"/>
                </a:solidFill>
                <a:latin typeface="Arial" panose="020B0604020202020204" pitchFamily="34" charset="0"/>
                <a:cs typeface="Arial" panose="020B0604020202020204" pitchFamily="34" charset="0"/>
              </a:rPr>
              <a:t>34</a:t>
            </a:r>
            <a:r>
              <a:rPr lang="en-US" sz="1100" b="1" dirty="0">
                <a:solidFill>
                  <a:schemeClr val="tx2"/>
                </a:solidFill>
                <a:latin typeface="Arial" panose="020B0604020202020204" pitchFamily="34" charset="0"/>
                <a:cs typeface="Arial" panose="020B0604020202020204" pitchFamily="34" charset="0"/>
              </a:rPr>
              <a:t> / </a:t>
            </a:r>
            <a:r>
              <a:rPr lang="en-US" sz="1100" b="1" dirty="0">
                <a:solidFill>
                  <a:schemeClr val="bg2"/>
                </a:solidFill>
                <a:latin typeface="Arial" panose="020B0604020202020204" pitchFamily="34" charset="0"/>
                <a:cs typeface="Arial" panose="020B0604020202020204" pitchFamily="34" charset="0"/>
              </a:rPr>
              <a:t>66</a:t>
            </a:r>
            <a:endParaRPr lang="en-US" sz="16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69301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For most</a:t>
            </a:r>
            <a:r>
              <a:rPr lang="en-US" dirty="0"/>
              <a:t> of those thinking differently about Jewishness, that has meant a </a:t>
            </a:r>
            <a:r>
              <a:rPr lang="en-US" sz="2400" dirty="0">
                <a:latin typeface="Arial" panose="020B0604020202020204" pitchFamily="34" charset="0"/>
                <a:cs typeface="Arial" panose="020B0604020202020204" pitchFamily="34" charset="0"/>
              </a:rPr>
              <a:t>renewa</a:t>
            </a:r>
            <a:r>
              <a:rPr lang="en-US" dirty="0"/>
              <a:t>l of connection with their Jewish identity and community</a:t>
            </a:r>
            <a:endParaRPr lang="en-US" sz="2400" dirty="0">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4A825EC2-BF48-491D-847A-29F300BBB3FA}"/>
              </a:ext>
            </a:extLst>
          </p:cNvPr>
          <p:cNvSpPr/>
          <p:nvPr/>
        </p:nvSpPr>
        <p:spPr>
          <a:xfrm>
            <a:off x="4679741" y="1172320"/>
            <a:ext cx="7149742" cy="577533"/>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How has it made you think differently about what being Jewish means in your life?</a:t>
            </a:r>
            <a:b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140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Open-ended response, asked of those agreed with the statement</a:t>
            </a:r>
          </a:p>
        </p:txBody>
      </p:sp>
      <p:graphicFrame>
        <p:nvGraphicFramePr>
          <p:cNvPr id="10" name="Chart 9">
            <a:extLst>
              <a:ext uri="{FF2B5EF4-FFF2-40B4-BE49-F238E27FC236}">
                <a16:creationId xmlns:a16="http://schemas.microsoft.com/office/drawing/2014/main" id="{02912252-7173-4CDA-8DA1-D49B038DC2D4}"/>
              </a:ext>
            </a:extLst>
          </p:cNvPr>
          <p:cNvGraphicFramePr/>
          <p:nvPr>
            <p:extLst>
              <p:ext uri="{D42A27DB-BD31-4B8C-83A1-F6EECF244321}">
                <p14:modId xmlns:p14="http://schemas.microsoft.com/office/powerpoint/2010/main" val="4213785829"/>
              </p:ext>
            </p:extLst>
          </p:nvPr>
        </p:nvGraphicFramePr>
        <p:xfrm>
          <a:off x="3996648" y="1725428"/>
          <a:ext cx="7904754" cy="43098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F042E7A0-49D8-49F3-AB4F-D34C58603884}"/>
              </a:ext>
            </a:extLst>
          </p:cNvPr>
          <p:cNvGraphicFramePr/>
          <p:nvPr/>
        </p:nvGraphicFramePr>
        <p:xfrm>
          <a:off x="822878" y="1368846"/>
          <a:ext cx="2540000" cy="2549278"/>
        </p:xfrm>
        <a:graphic>
          <a:graphicData uri="http://schemas.openxmlformats.org/drawingml/2006/chart">
            <c:chart xmlns:c="http://schemas.openxmlformats.org/drawingml/2006/chart" xmlns:r="http://schemas.openxmlformats.org/officeDocument/2006/relationships" r:id="rId4"/>
          </a:graphicData>
        </a:graphic>
      </p:graphicFrame>
      <p:sp>
        <p:nvSpPr>
          <p:cNvPr id="12" name="Rectangle 11">
            <a:extLst>
              <a:ext uri="{FF2B5EF4-FFF2-40B4-BE49-F238E27FC236}">
                <a16:creationId xmlns:a16="http://schemas.microsoft.com/office/drawing/2014/main" id="{D9840551-A316-4C93-A9A2-70190DA38FC0}"/>
              </a:ext>
            </a:extLst>
          </p:cNvPr>
          <p:cNvSpPr/>
          <p:nvPr/>
        </p:nvSpPr>
        <p:spPr>
          <a:xfrm>
            <a:off x="1402727" y="2108510"/>
            <a:ext cx="1417376" cy="1107996"/>
          </a:xfrm>
          <a:prstGeom prst="rect">
            <a:avLst/>
          </a:prstGeom>
        </p:spPr>
        <p:txBody>
          <a:bodyPr wrap="none">
            <a:spAutoFit/>
          </a:bodyPr>
          <a:lstStyle/>
          <a:p>
            <a:pPr algn="ctr"/>
            <a:r>
              <a:rPr lang="en-US" sz="4800" b="1" dirty="0">
                <a:latin typeface="Arial" panose="020B0604020202020204" pitchFamily="34" charset="0"/>
                <a:cs typeface="Arial" panose="020B0604020202020204" pitchFamily="34" charset="0"/>
              </a:rPr>
              <a:t>51%</a:t>
            </a:r>
            <a:br>
              <a:rPr lang="en-US" sz="4800"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agree that</a:t>
            </a:r>
            <a:endParaRPr lang="en-US" sz="4800" b="1" dirty="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F505581D-4DE1-4A6B-A6E7-4F7BEFC5A93C}"/>
              </a:ext>
            </a:extLst>
          </p:cNvPr>
          <p:cNvSpPr/>
          <p:nvPr/>
        </p:nvSpPr>
        <p:spPr>
          <a:xfrm>
            <a:off x="476782" y="3892139"/>
            <a:ext cx="3214868" cy="1077218"/>
          </a:xfrm>
          <a:prstGeom prst="rect">
            <a:avLst/>
          </a:prstGeom>
        </p:spPr>
        <p:txBody>
          <a:bodyPr wrap="square">
            <a:spAutoFit/>
          </a:bodyPr>
          <a:lstStyle/>
          <a:p>
            <a:pPr lvl="0" algn="ctr"/>
            <a:r>
              <a:rPr lang="en-US" sz="1600" i="1" dirty="0"/>
              <a:t>The experience of the pandemic has </a:t>
            </a:r>
            <a:r>
              <a:rPr lang="en-US" sz="1600" b="1" i="1" dirty="0"/>
              <a:t>made me think differently </a:t>
            </a:r>
            <a:r>
              <a:rPr lang="en-US" sz="1600" i="1" dirty="0"/>
              <a:t>about what being Jewish means in my life.</a:t>
            </a:r>
          </a:p>
        </p:txBody>
      </p:sp>
      <p:sp>
        <p:nvSpPr>
          <p:cNvPr id="15" name="Rectangle 14">
            <a:extLst>
              <a:ext uri="{FF2B5EF4-FFF2-40B4-BE49-F238E27FC236}">
                <a16:creationId xmlns:a16="http://schemas.microsoft.com/office/drawing/2014/main" id="{5A039383-242F-4DBC-A278-B5A8BAB35675}"/>
              </a:ext>
            </a:extLst>
          </p:cNvPr>
          <p:cNvSpPr/>
          <p:nvPr/>
        </p:nvSpPr>
        <p:spPr>
          <a:xfrm>
            <a:off x="5108809" y="6010482"/>
            <a:ext cx="4836572" cy="276999"/>
          </a:xfrm>
          <a:prstGeom prst="rect">
            <a:avLst/>
          </a:prstGeom>
        </p:spPr>
        <p:txBody>
          <a:bodyPr wrap="square">
            <a:spAutoFit/>
          </a:bodyPr>
          <a:lstStyle/>
          <a:p>
            <a:pPr lvl="0"/>
            <a:r>
              <a:rPr lang="en-US" sz="1200" i="1" dirty="0">
                <a:solidFill>
                  <a:schemeClr val="tx2"/>
                </a:solidFill>
              </a:rPr>
              <a:t>Non-specific responses or responses with 1% or less are not shown.</a:t>
            </a:r>
          </a:p>
        </p:txBody>
      </p:sp>
      <p:sp>
        <p:nvSpPr>
          <p:cNvPr id="4" name="Right Brace 3">
            <a:extLst>
              <a:ext uri="{FF2B5EF4-FFF2-40B4-BE49-F238E27FC236}">
                <a16:creationId xmlns:a16="http://schemas.microsoft.com/office/drawing/2014/main" id="{0741C362-3C79-44E1-B7E7-B684D6F15628}"/>
              </a:ext>
            </a:extLst>
          </p:cNvPr>
          <p:cNvSpPr/>
          <p:nvPr/>
        </p:nvSpPr>
        <p:spPr>
          <a:xfrm>
            <a:off x="3399952" y="1526326"/>
            <a:ext cx="408531" cy="2208334"/>
          </a:xfrm>
          <a:prstGeom prst="rightBrace">
            <a:avLst/>
          </a:prstGeom>
          <a:ln w="3175" cap="flat" cmpd="sng">
            <a:solidFill>
              <a:srgbClr val="08466C"/>
            </a:solidFill>
            <a:prstDash val="sysDash"/>
            <a:miter lim="800000"/>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125178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j-lt"/>
              </a:rPr>
              <a:t>Key Findings – COVID and Jewish Engagement</a:t>
            </a:r>
          </a:p>
        </p:txBody>
      </p:sp>
      <p:sp>
        <p:nvSpPr>
          <p:cNvPr id="3" name="TextBox 2">
            <a:extLst>
              <a:ext uri="{FF2B5EF4-FFF2-40B4-BE49-F238E27FC236}">
                <a16:creationId xmlns:a16="http://schemas.microsoft.com/office/drawing/2014/main" id="{EF1BA49A-5DBF-40D8-974B-3BB749E49B2A}"/>
              </a:ext>
            </a:extLst>
          </p:cNvPr>
          <p:cNvSpPr txBox="1"/>
          <p:nvPr/>
        </p:nvSpPr>
        <p:spPr>
          <a:xfrm>
            <a:off x="417493" y="995003"/>
            <a:ext cx="11152073" cy="5150962"/>
          </a:xfrm>
          <a:prstGeom prst="rect">
            <a:avLst/>
          </a:prstGeom>
          <a:noFill/>
        </p:spPr>
        <p:txBody>
          <a:bodyPr wrap="square" rtlCol="0">
            <a:spAutoFit/>
          </a:bodyPr>
          <a:lstStyle/>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 challenges of the COVID-19 pandemic have provided a unique opportunity for American Jews to connect or re-connect with their Jewish identity.</a:t>
            </a:r>
          </a:p>
          <a:p>
            <a:pPr marL="688975" marR="0" lvl="1"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The combination of time, physical distance from others, hardship, sorrow, and a desire for meaning created by the pandemic has led American Jews to engage with their Jewishness as much as or more than before.</a:t>
            </a:r>
          </a:p>
          <a:p>
            <a:pPr marL="688975" marR="0" lvl="1"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 fact, 1 in 3 Jews say being Jewish is “more important” to them, and while some are feeling less connected to their Jewish community due to the circumstances, a plurality of parents actually feel “more connected” during this time.</a:t>
            </a:r>
          </a:p>
          <a:p>
            <a:pPr marR="0" lvl="1" algn="l" defTabSz="914400" rtl="0" eaLnBrk="1" fontAlgn="auto" latinLnBrk="0" hangingPunct="1">
              <a:lnSpc>
                <a:spcPct val="110000"/>
              </a:lnSpc>
              <a:spcBef>
                <a:spcPts val="0"/>
              </a:spcBef>
              <a:spcAft>
                <a:spcPts val="0"/>
              </a:spcAft>
              <a:buClrTx/>
              <a:buSzTx/>
              <a:tabLst/>
              <a:defRPr/>
            </a:pP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This is demonstrated acutely in High Holiday behavior—while 56% say they did something for the High Holidays last year, 73% say they did something for Rosh Hashanah or Yom Kippur in 2020.</a:t>
            </a:r>
          </a:p>
          <a:p>
            <a:pPr marL="688975" marR="0" lvl="1"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What’s more, nearly half of “Infrequent Observers” found some way to engage—and most emerged with a positive experience. Their practices included traditional rituals and service attendance, but also significant amounts of non-traditional observance, including mindfulness practice, volunteer or charity work, and informal celebration with loved ones.</a:t>
            </a: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Regular High Holiday observers tried to get as close to “normal” as possible during challenge circumstances, but feelings of disconnection from family and community were a constant undercurrent. If anything, those looking differently at Jewishness in their lives are doing so out a newfound recommitment to their families, friends, and communities.</a:t>
            </a:r>
          </a:p>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1775" marR="0" lvl="0" indent="-231775" algn="l" defTabSz="914400" rtl="0" eaLnBrk="1" fontAlgn="auto" latinLnBrk="0" hangingPunct="1">
              <a:lnSpc>
                <a:spcPct val="11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That said, Jewish organizations should look to bring this year’s focus on accessibility and relevance into future observances. More than a third of those who observed say they will definitely try new ways to observe going forward, including nearly half of Infrequent </a:t>
            </a:r>
            <a:r>
              <a:rPr lang="en-US" sz="1500" dirty="0">
                <a:solidFill>
                  <a:srgbClr val="000000"/>
                </a:solidFill>
                <a:latin typeface="Arial" panose="020B0604020202020204" pitchFamily="34" charset="0"/>
                <a:cs typeface="Arial" panose="020B0604020202020204" pitchFamily="34" charset="0"/>
              </a:rPr>
              <a:t>Observers</a:t>
            </a: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who engaged with the High Holidays this year.</a:t>
            </a:r>
          </a:p>
        </p:txBody>
      </p:sp>
    </p:spTree>
    <p:extLst>
      <p:ext uri="{BB962C8B-B14F-4D97-AF65-F5344CB8AC3E}">
        <p14:creationId xmlns:p14="http://schemas.microsoft.com/office/powerpoint/2010/main" val="910108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6A654-A0ED-4BCF-9B71-690E0D619B7C}"/>
              </a:ext>
            </a:extLst>
          </p:cNvPr>
          <p:cNvSpPr>
            <a:spLocks noGrp="1"/>
          </p:cNvSpPr>
          <p:nvPr>
            <p:ph type="title"/>
          </p:nvPr>
        </p:nvSpPr>
        <p:spPr/>
        <p:txBody>
          <a:bodyPr/>
          <a:lstStyle/>
          <a:p>
            <a:r>
              <a:rPr lang="en-US" dirty="0">
                <a:effectLst/>
                <a:latin typeface="+mj-lt"/>
              </a:rPr>
              <a:t>Beneath the broad feeling that Jewishness has taken on new importance</a:t>
            </a:r>
            <a:r>
              <a:rPr lang="en-US" dirty="0">
                <a:latin typeface="+mj-lt"/>
              </a:rPr>
              <a:t>, </a:t>
            </a:r>
            <a:r>
              <a:rPr lang="en-US" dirty="0">
                <a:effectLst/>
                <a:latin typeface="+mj-lt"/>
              </a:rPr>
              <a:t>Jews are open to many ideas about what being Jewish means post-pandemic</a:t>
            </a:r>
            <a:endParaRPr lang="en-US" dirty="0">
              <a:latin typeface="+mj-lt"/>
              <a:cs typeface="Arial" panose="020B0604020202020204" pitchFamily="34" charset="0"/>
            </a:endParaRPr>
          </a:p>
        </p:txBody>
      </p:sp>
      <p:sp>
        <p:nvSpPr>
          <p:cNvPr id="5" name="Rectangle 4">
            <a:extLst>
              <a:ext uri="{FF2B5EF4-FFF2-40B4-BE49-F238E27FC236}">
                <a16:creationId xmlns:a16="http://schemas.microsoft.com/office/drawing/2014/main" id="{39F738F1-0091-4969-AFA8-BE79D435478A}"/>
              </a:ext>
            </a:extLst>
          </p:cNvPr>
          <p:cNvSpPr/>
          <p:nvPr/>
        </p:nvSpPr>
        <p:spPr>
          <a:xfrm>
            <a:off x="0" y="1152531"/>
            <a:ext cx="12192000" cy="501678"/>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rPr>
              <a:t>Attitudes toward being Jewish during the coronavirus pandemic</a:t>
            </a:r>
          </a:p>
          <a:p>
            <a:pPr algn="ctr"/>
            <a:r>
              <a:rPr lang="en-US" sz="1400" i="1" dirty="0">
                <a:solidFill>
                  <a:schemeClr val="tx2"/>
                </a:solidFill>
              </a:rPr>
              <a:t>% strongly agree / % total agree – among those who said the pandemic has made them think differently about being Jewish </a:t>
            </a:r>
          </a:p>
        </p:txBody>
      </p:sp>
      <p:sp>
        <p:nvSpPr>
          <p:cNvPr id="14" name="Rectangle 13">
            <a:extLst>
              <a:ext uri="{FF2B5EF4-FFF2-40B4-BE49-F238E27FC236}">
                <a16:creationId xmlns:a16="http://schemas.microsoft.com/office/drawing/2014/main" id="{31ACE512-AAAB-4919-A7CB-414B8020B51E}"/>
              </a:ext>
            </a:extLst>
          </p:cNvPr>
          <p:cNvSpPr/>
          <p:nvPr/>
        </p:nvSpPr>
        <p:spPr>
          <a:xfrm>
            <a:off x="262324" y="6104615"/>
            <a:ext cx="8976680" cy="381663"/>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7" name="Chart 6">
            <a:extLst>
              <a:ext uri="{FF2B5EF4-FFF2-40B4-BE49-F238E27FC236}">
                <a16:creationId xmlns:a16="http://schemas.microsoft.com/office/drawing/2014/main" id="{C9A4FE97-0822-4926-A06D-256E351703F1}"/>
              </a:ext>
            </a:extLst>
          </p:cNvPr>
          <p:cNvGraphicFramePr/>
          <p:nvPr/>
        </p:nvGraphicFramePr>
        <p:xfrm>
          <a:off x="274756" y="1759973"/>
          <a:ext cx="11042427" cy="4873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76173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DA3B07-8936-458C-B549-CF9C43C3BE52}"/>
              </a:ext>
            </a:extLst>
          </p:cNvPr>
          <p:cNvSpPr>
            <a:spLocks noGrp="1"/>
          </p:cNvSpPr>
          <p:nvPr>
            <p:ph type="body" sz="quarter" idx="10"/>
          </p:nvPr>
        </p:nvSpPr>
        <p:spPr/>
        <p:txBody>
          <a:bodyPr/>
          <a:lstStyle/>
          <a:p>
            <a:r>
              <a:rPr lang="en-US" sz="2400" dirty="0">
                <a:latin typeface="Arial" panose="020B0604020202020204" pitchFamily="34" charset="0"/>
                <a:cs typeface="Arial" panose="020B0604020202020204" pitchFamily="34" charset="0"/>
              </a:rPr>
              <a:t>Experience and Jewish Behavior During the Pandemic</a:t>
            </a:r>
          </a:p>
        </p:txBody>
      </p:sp>
    </p:spTree>
    <p:extLst>
      <p:ext uri="{BB962C8B-B14F-4D97-AF65-F5344CB8AC3E}">
        <p14:creationId xmlns:p14="http://schemas.microsoft.com/office/powerpoint/2010/main" val="4146168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The pandemic experience has caused feelings of disconnection and a desire to re-prioritize what matters most</a:t>
            </a:r>
          </a:p>
        </p:txBody>
      </p:sp>
      <p:sp>
        <p:nvSpPr>
          <p:cNvPr id="20" name="Rectangle 19">
            <a:extLst>
              <a:ext uri="{FF2B5EF4-FFF2-40B4-BE49-F238E27FC236}">
                <a16:creationId xmlns:a16="http://schemas.microsoft.com/office/drawing/2014/main" id="{4A825EC2-BF48-491D-847A-29F300BBB3FA}"/>
              </a:ext>
            </a:extLst>
          </p:cNvPr>
          <p:cNvSpPr/>
          <p:nvPr/>
        </p:nvSpPr>
        <p:spPr>
          <a:xfrm>
            <a:off x="0" y="1318695"/>
            <a:ext cx="12192000" cy="298724"/>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latin typeface="Arial" panose="020B0604020202020204" pitchFamily="34" charset="0"/>
                <a:cs typeface="Arial" panose="020B0604020202020204" pitchFamily="34" charset="0"/>
              </a:rPr>
              <a:t>Universal experiences with the pandemic</a:t>
            </a:r>
          </a:p>
        </p:txBody>
      </p:sp>
      <p:grpSp>
        <p:nvGrpSpPr>
          <p:cNvPr id="4" name="Group 3">
            <a:extLst>
              <a:ext uri="{FF2B5EF4-FFF2-40B4-BE49-F238E27FC236}">
                <a16:creationId xmlns:a16="http://schemas.microsoft.com/office/drawing/2014/main" id="{826F63E1-6BD1-45C7-812F-5D99C588A95B}"/>
              </a:ext>
            </a:extLst>
          </p:cNvPr>
          <p:cNvGrpSpPr/>
          <p:nvPr/>
        </p:nvGrpSpPr>
        <p:grpSpPr>
          <a:xfrm>
            <a:off x="476782" y="2081364"/>
            <a:ext cx="3214868" cy="3785177"/>
            <a:chOff x="476782" y="1855734"/>
            <a:chExt cx="3214868" cy="3785177"/>
          </a:xfrm>
        </p:grpSpPr>
        <p:graphicFrame>
          <p:nvGraphicFramePr>
            <p:cNvPr id="36" name="Chart 35">
              <a:extLst>
                <a:ext uri="{FF2B5EF4-FFF2-40B4-BE49-F238E27FC236}">
                  <a16:creationId xmlns:a16="http://schemas.microsoft.com/office/drawing/2014/main" id="{2043E617-CCB8-4FC7-A60C-1B05BBA0CEC4}"/>
                </a:ext>
              </a:extLst>
            </p:cNvPr>
            <p:cNvGraphicFramePr/>
            <p:nvPr/>
          </p:nvGraphicFramePr>
          <p:xfrm>
            <a:off x="814216" y="1855734"/>
            <a:ext cx="2540000" cy="2549278"/>
          </p:xfrm>
          <a:graphic>
            <a:graphicData uri="http://schemas.openxmlformats.org/drawingml/2006/chart">
              <c:chart xmlns:c="http://schemas.openxmlformats.org/drawingml/2006/chart" xmlns:r="http://schemas.openxmlformats.org/officeDocument/2006/relationships" r:id="rId3"/>
            </a:graphicData>
          </a:graphic>
        </p:graphicFrame>
        <p:sp>
          <p:nvSpPr>
            <p:cNvPr id="37" name="Rectangle 36">
              <a:extLst>
                <a:ext uri="{FF2B5EF4-FFF2-40B4-BE49-F238E27FC236}">
                  <a16:creationId xmlns:a16="http://schemas.microsoft.com/office/drawing/2014/main" id="{0012CABC-03F0-4C6C-B2B2-BC5A05AACD39}"/>
                </a:ext>
              </a:extLst>
            </p:cNvPr>
            <p:cNvSpPr/>
            <p:nvPr/>
          </p:nvSpPr>
          <p:spPr>
            <a:xfrm>
              <a:off x="1375528" y="2642353"/>
              <a:ext cx="1417376" cy="830997"/>
            </a:xfrm>
            <a:prstGeom prst="rect">
              <a:avLst/>
            </a:prstGeom>
          </p:spPr>
          <p:txBody>
            <a:bodyPr wrap="none">
              <a:spAutoFit/>
            </a:bodyPr>
            <a:lstStyle/>
            <a:p>
              <a:pPr algn="ctr"/>
              <a:r>
                <a:rPr lang="en-US" sz="4800" b="1" dirty="0">
                  <a:latin typeface="Arial" panose="020B0604020202020204" pitchFamily="34" charset="0"/>
                  <a:cs typeface="Arial" panose="020B0604020202020204" pitchFamily="34" charset="0"/>
                </a:rPr>
                <a:t>70%</a:t>
              </a:r>
            </a:p>
          </p:txBody>
        </p:sp>
        <p:sp>
          <p:nvSpPr>
            <p:cNvPr id="38" name="Rectangle 37">
              <a:extLst>
                <a:ext uri="{FF2B5EF4-FFF2-40B4-BE49-F238E27FC236}">
                  <a16:creationId xmlns:a16="http://schemas.microsoft.com/office/drawing/2014/main" id="{D10841D1-EE67-4C5F-AA4D-A21C143A7497}"/>
                </a:ext>
              </a:extLst>
            </p:cNvPr>
            <p:cNvSpPr/>
            <p:nvPr/>
          </p:nvSpPr>
          <p:spPr>
            <a:xfrm>
              <a:off x="476782" y="4379027"/>
              <a:ext cx="3214868" cy="1261884"/>
            </a:xfrm>
            <a:prstGeom prst="rect">
              <a:avLst/>
            </a:prstGeom>
          </p:spPr>
          <p:txBody>
            <a:bodyPr wrap="square">
              <a:spAutoFit/>
            </a:bodyPr>
            <a:lstStyle/>
            <a:p>
              <a:pPr lvl="0" algn="ctr"/>
              <a:r>
                <a:rPr lang="en-US" sz="1600" i="1" dirty="0">
                  <a:solidFill>
                    <a:schemeClr val="tx2"/>
                  </a:solidFill>
                </a:rPr>
                <a:t>As the pandemic has worn on, I've felt more and more </a:t>
              </a:r>
              <a:r>
                <a:rPr lang="en-US" sz="1600" b="1" i="1" dirty="0"/>
                <a:t>disconnected from other people and communities.</a:t>
              </a:r>
            </a:p>
            <a:p>
              <a:pPr algn="ctr"/>
              <a:r>
                <a:rPr lang="en-US" sz="1200" i="1" dirty="0">
                  <a:solidFill>
                    <a:schemeClr val="tx2"/>
                  </a:solidFill>
                </a:rPr>
                <a:t>(26% strongly agree)</a:t>
              </a:r>
            </a:p>
          </p:txBody>
        </p:sp>
        <p:sp>
          <p:nvSpPr>
            <p:cNvPr id="47" name="Rectangle 46">
              <a:extLst>
                <a:ext uri="{FF2B5EF4-FFF2-40B4-BE49-F238E27FC236}">
                  <a16:creationId xmlns:a16="http://schemas.microsoft.com/office/drawing/2014/main" id="{6A03E734-B170-4950-8E05-F77FE628BCA4}"/>
                </a:ext>
              </a:extLst>
            </p:cNvPr>
            <p:cNvSpPr/>
            <p:nvPr/>
          </p:nvSpPr>
          <p:spPr>
            <a:xfrm>
              <a:off x="476782" y="3341001"/>
              <a:ext cx="3214868" cy="338554"/>
            </a:xfrm>
            <a:prstGeom prst="rect">
              <a:avLst/>
            </a:prstGeom>
          </p:spPr>
          <p:txBody>
            <a:bodyPr wrap="square">
              <a:spAutoFit/>
            </a:bodyPr>
            <a:lstStyle/>
            <a:p>
              <a:pPr lvl="0" algn="ctr"/>
              <a:r>
                <a:rPr lang="en-US" sz="1600" dirty="0">
                  <a:solidFill>
                    <a:schemeClr val="tx2"/>
                  </a:solidFill>
                </a:rPr>
                <a:t>agree that</a:t>
              </a:r>
            </a:p>
          </p:txBody>
        </p:sp>
      </p:grpSp>
      <p:grpSp>
        <p:nvGrpSpPr>
          <p:cNvPr id="53" name="Group 52">
            <a:extLst>
              <a:ext uri="{FF2B5EF4-FFF2-40B4-BE49-F238E27FC236}">
                <a16:creationId xmlns:a16="http://schemas.microsoft.com/office/drawing/2014/main" id="{FF188120-E70B-4450-BB77-B6078A8D49C5}"/>
              </a:ext>
            </a:extLst>
          </p:cNvPr>
          <p:cNvGrpSpPr/>
          <p:nvPr/>
        </p:nvGrpSpPr>
        <p:grpSpPr>
          <a:xfrm>
            <a:off x="4488566" y="2081364"/>
            <a:ext cx="3214868" cy="3538956"/>
            <a:chOff x="476782" y="1855734"/>
            <a:chExt cx="3214868" cy="3538956"/>
          </a:xfrm>
        </p:grpSpPr>
        <p:graphicFrame>
          <p:nvGraphicFramePr>
            <p:cNvPr id="54" name="Chart 53">
              <a:extLst>
                <a:ext uri="{FF2B5EF4-FFF2-40B4-BE49-F238E27FC236}">
                  <a16:creationId xmlns:a16="http://schemas.microsoft.com/office/drawing/2014/main" id="{DC93A6CA-81B0-4FE0-9D5D-C3E678FCFD34}"/>
                </a:ext>
              </a:extLst>
            </p:cNvPr>
            <p:cNvGraphicFramePr/>
            <p:nvPr/>
          </p:nvGraphicFramePr>
          <p:xfrm>
            <a:off x="814216" y="1855734"/>
            <a:ext cx="2540000" cy="2549278"/>
          </p:xfrm>
          <a:graphic>
            <a:graphicData uri="http://schemas.openxmlformats.org/drawingml/2006/chart">
              <c:chart xmlns:c="http://schemas.openxmlformats.org/drawingml/2006/chart" xmlns:r="http://schemas.openxmlformats.org/officeDocument/2006/relationships" r:id="rId4"/>
            </a:graphicData>
          </a:graphic>
        </p:graphicFrame>
        <p:sp>
          <p:nvSpPr>
            <p:cNvPr id="55" name="Rectangle 54">
              <a:extLst>
                <a:ext uri="{FF2B5EF4-FFF2-40B4-BE49-F238E27FC236}">
                  <a16:creationId xmlns:a16="http://schemas.microsoft.com/office/drawing/2014/main" id="{A75D0989-4217-4273-AA26-6347BDC12D86}"/>
                </a:ext>
              </a:extLst>
            </p:cNvPr>
            <p:cNvSpPr/>
            <p:nvPr/>
          </p:nvSpPr>
          <p:spPr>
            <a:xfrm>
              <a:off x="1375528" y="2642353"/>
              <a:ext cx="1417376" cy="830997"/>
            </a:xfrm>
            <a:prstGeom prst="rect">
              <a:avLst/>
            </a:prstGeom>
          </p:spPr>
          <p:txBody>
            <a:bodyPr wrap="none">
              <a:spAutoFit/>
            </a:bodyPr>
            <a:lstStyle/>
            <a:p>
              <a:pPr algn="ctr"/>
              <a:r>
                <a:rPr lang="en-US" sz="4800" b="1" dirty="0">
                  <a:solidFill>
                    <a:srgbClr val="22A0E2"/>
                  </a:solidFill>
                  <a:latin typeface="Arial" panose="020B0604020202020204" pitchFamily="34" charset="0"/>
                  <a:cs typeface="Arial" panose="020B0604020202020204" pitchFamily="34" charset="0"/>
                </a:rPr>
                <a:t>70%</a:t>
              </a:r>
            </a:p>
          </p:txBody>
        </p:sp>
        <p:sp>
          <p:nvSpPr>
            <p:cNvPr id="56" name="Rectangle 55">
              <a:extLst>
                <a:ext uri="{FF2B5EF4-FFF2-40B4-BE49-F238E27FC236}">
                  <a16:creationId xmlns:a16="http://schemas.microsoft.com/office/drawing/2014/main" id="{3EE036E8-B850-4082-98FC-07059491ED5D}"/>
                </a:ext>
              </a:extLst>
            </p:cNvPr>
            <p:cNvSpPr/>
            <p:nvPr/>
          </p:nvSpPr>
          <p:spPr>
            <a:xfrm>
              <a:off x="476782" y="4379027"/>
              <a:ext cx="3214868" cy="1015663"/>
            </a:xfrm>
            <a:prstGeom prst="rect">
              <a:avLst/>
            </a:prstGeom>
          </p:spPr>
          <p:txBody>
            <a:bodyPr wrap="square">
              <a:spAutoFit/>
            </a:bodyPr>
            <a:lstStyle/>
            <a:p>
              <a:pPr lvl="0" algn="ctr"/>
              <a:r>
                <a:rPr lang="en-US" sz="1600" i="1" dirty="0">
                  <a:solidFill>
                    <a:schemeClr val="tx2"/>
                  </a:solidFill>
                </a:rPr>
                <a:t>I've found myself looking for </a:t>
              </a:r>
              <a:r>
                <a:rPr lang="en-US" sz="1600" b="1" i="1" dirty="0">
                  <a:solidFill>
                    <a:srgbClr val="22A0E2"/>
                  </a:solidFill>
                </a:rPr>
                <a:t>new ways to connect </a:t>
              </a:r>
              <a:r>
                <a:rPr lang="en-US" sz="1600" i="1" dirty="0">
                  <a:solidFill>
                    <a:schemeClr val="tx2"/>
                  </a:solidFill>
                </a:rPr>
                <a:t>with other people in some way.</a:t>
              </a:r>
            </a:p>
            <a:p>
              <a:pPr lvl="0" algn="ctr"/>
              <a:r>
                <a:rPr lang="en-US" sz="1200" i="1" dirty="0">
                  <a:solidFill>
                    <a:schemeClr val="tx2"/>
                  </a:solidFill>
                </a:rPr>
                <a:t>(27% strongly agree)</a:t>
              </a:r>
            </a:p>
          </p:txBody>
        </p:sp>
        <p:sp>
          <p:nvSpPr>
            <p:cNvPr id="57" name="Rectangle 56">
              <a:extLst>
                <a:ext uri="{FF2B5EF4-FFF2-40B4-BE49-F238E27FC236}">
                  <a16:creationId xmlns:a16="http://schemas.microsoft.com/office/drawing/2014/main" id="{92136F4E-3F36-4182-BFA1-417D2768971D}"/>
                </a:ext>
              </a:extLst>
            </p:cNvPr>
            <p:cNvSpPr/>
            <p:nvPr/>
          </p:nvSpPr>
          <p:spPr>
            <a:xfrm>
              <a:off x="476782" y="3341001"/>
              <a:ext cx="3214868" cy="338554"/>
            </a:xfrm>
            <a:prstGeom prst="rect">
              <a:avLst/>
            </a:prstGeom>
          </p:spPr>
          <p:txBody>
            <a:bodyPr wrap="square">
              <a:spAutoFit/>
            </a:bodyPr>
            <a:lstStyle/>
            <a:p>
              <a:pPr lvl="0" algn="ctr"/>
              <a:r>
                <a:rPr lang="en-US" sz="1600" dirty="0">
                  <a:solidFill>
                    <a:schemeClr val="tx2"/>
                  </a:solidFill>
                </a:rPr>
                <a:t>agree that</a:t>
              </a:r>
            </a:p>
          </p:txBody>
        </p:sp>
      </p:grpSp>
      <p:grpSp>
        <p:nvGrpSpPr>
          <p:cNvPr id="58" name="Group 57">
            <a:extLst>
              <a:ext uri="{FF2B5EF4-FFF2-40B4-BE49-F238E27FC236}">
                <a16:creationId xmlns:a16="http://schemas.microsoft.com/office/drawing/2014/main" id="{8C35790A-9FA8-4302-8D96-70DC0F84645B}"/>
              </a:ext>
            </a:extLst>
          </p:cNvPr>
          <p:cNvGrpSpPr/>
          <p:nvPr/>
        </p:nvGrpSpPr>
        <p:grpSpPr>
          <a:xfrm>
            <a:off x="8500350" y="2081364"/>
            <a:ext cx="3214868" cy="3538956"/>
            <a:chOff x="476782" y="1855734"/>
            <a:chExt cx="3214868" cy="3538956"/>
          </a:xfrm>
        </p:grpSpPr>
        <p:graphicFrame>
          <p:nvGraphicFramePr>
            <p:cNvPr id="59" name="Chart 58">
              <a:extLst>
                <a:ext uri="{FF2B5EF4-FFF2-40B4-BE49-F238E27FC236}">
                  <a16:creationId xmlns:a16="http://schemas.microsoft.com/office/drawing/2014/main" id="{E3457C5C-B967-4345-9075-7D7BE5F7B1D6}"/>
                </a:ext>
              </a:extLst>
            </p:cNvPr>
            <p:cNvGraphicFramePr/>
            <p:nvPr/>
          </p:nvGraphicFramePr>
          <p:xfrm>
            <a:off x="814216" y="1855734"/>
            <a:ext cx="2540000" cy="2549278"/>
          </p:xfrm>
          <a:graphic>
            <a:graphicData uri="http://schemas.openxmlformats.org/drawingml/2006/chart">
              <c:chart xmlns:c="http://schemas.openxmlformats.org/drawingml/2006/chart" xmlns:r="http://schemas.openxmlformats.org/officeDocument/2006/relationships" r:id="rId5"/>
            </a:graphicData>
          </a:graphic>
        </p:graphicFrame>
        <p:sp>
          <p:nvSpPr>
            <p:cNvPr id="60" name="Rectangle 59">
              <a:extLst>
                <a:ext uri="{FF2B5EF4-FFF2-40B4-BE49-F238E27FC236}">
                  <a16:creationId xmlns:a16="http://schemas.microsoft.com/office/drawing/2014/main" id="{B9DC7A7C-13E4-4213-8E58-C76B5196DBE7}"/>
                </a:ext>
              </a:extLst>
            </p:cNvPr>
            <p:cNvSpPr/>
            <p:nvPr/>
          </p:nvSpPr>
          <p:spPr>
            <a:xfrm>
              <a:off x="1375528" y="2642353"/>
              <a:ext cx="1417376" cy="830997"/>
            </a:xfrm>
            <a:prstGeom prst="rect">
              <a:avLst/>
            </a:prstGeom>
          </p:spPr>
          <p:txBody>
            <a:bodyPr wrap="none">
              <a:spAutoFit/>
            </a:bodyPr>
            <a:lstStyle/>
            <a:p>
              <a:pPr algn="ctr"/>
              <a:r>
                <a:rPr lang="en-US" sz="4800" b="1" dirty="0">
                  <a:solidFill>
                    <a:schemeClr val="accent3">
                      <a:lumMod val="60000"/>
                      <a:lumOff val="40000"/>
                    </a:schemeClr>
                  </a:solidFill>
                  <a:latin typeface="Arial" panose="020B0604020202020204" pitchFamily="34" charset="0"/>
                  <a:cs typeface="Arial" panose="020B0604020202020204" pitchFamily="34" charset="0"/>
                </a:rPr>
                <a:t>78%</a:t>
              </a:r>
            </a:p>
          </p:txBody>
        </p:sp>
        <p:sp>
          <p:nvSpPr>
            <p:cNvPr id="61" name="Rectangle 60">
              <a:extLst>
                <a:ext uri="{FF2B5EF4-FFF2-40B4-BE49-F238E27FC236}">
                  <a16:creationId xmlns:a16="http://schemas.microsoft.com/office/drawing/2014/main" id="{8DAC30C6-5BFC-4048-80D6-E3E418499820}"/>
                </a:ext>
              </a:extLst>
            </p:cNvPr>
            <p:cNvSpPr/>
            <p:nvPr/>
          </p:nvSpPr>
          <p:spPr>
            <a:xfrm>
              <a:off x="476782" y="4379027"/>
              <a:ext cx="3214868" cy="1015663"/>
            </a:xfrm>
            <a:prstGeom prst="rect">
              <a:avLst/>
            </a:prstGeom>
          </p:spPr>
          <p:txBody>
            <a:bodyPr wrap="square">
              <a:spAutoFit/>
            </a:bodyPr>
            <a:lstStyle/>
            <a:p>
              <a:pPr lvl="0" algn="ctr"/>
              <a:r>
                <a:rPr lang="en-US" sz="1600" i="1" dirty="0">
                  <a:solidFill>
                    <a:schemeClr val="tx2"/>
                  </a:solidFill>
                </a:rPr>
                <a:t>This experience has helped me to </a:t>
              </a:r>
              <a:r>
                <a:rPr lang="en-US" sz="1600" b="1" i="1" dirty="0">
                  <a:solidFill>
                    <a:schemeClr val="accent3">
                      <a:lumMod val="60000"/>
                      <a:lumOff val="40000"/>
                    </a:schemeClr>
                  </a:solidFill>
                </a:rPr>
                <a:t>re-prioritize what is really important to me </a:t>
              </a:r>
              <a:r>
                <a:rPr lang="en-US" sz="1600" i="1" dirty="0">
                  <a:solidFill>
                    <a:schemeClr val="tx2"/>
                  </a:solidFill>
                </a:rPr>
                <a:t>in my life.</a:t>
              </a:r>
            </a:p>
            <a:p>
              <a:pPr lvl="0" algn="ctr"/>
              <a:r>
                <a:rPr lang="en-US" sz="1200" i="1" dirty="0">
                  <a:solidFill>
                    <a:schemeClr val="tx2"/>
                  </a:solidFill>
                </a:rPr>
                <a:t>(31% strongly agree)</a:t>
              </a:r>
            </a:p>
          </p:txBody>
        </p:sp>
        <p:sp>
          <p:nvSpPr>
            <p:cNvPr id="62" name="Rectangle 61">
              <a:extLst>
                <a:ext uri="{FF2B5EF4-FFF2-40B4-BE49-F238E27FC236}">
                  <a16:creationId xmlns:a16="http://schemas.microsoft.com/office/drawing/2014/main" id="{65139511-0DAC-44F8-91C3-5BD8F7ED0DA8}"/>
                </a:ext>
              </a:extLst>
            </p:cNvPr>
            <p:cNvSpPr/>
            <p:nvPr/>
          </p:nvSpPr>
          <p:spPr>
            <a:xfrm>
              <a:off x="476782" y="3341001"/>
              <a:ext cx="3214868" cy="338554"/>
            </a:xfrm>
            <a:prstGeom prst="rect">
              <a:avLst/>
            </a:prstGeom>
          </p:spPr>
          <p:txBody>
            <a:bodyPr wrap="square">
              <a:spAutoFit/>
            </a:bodyPr>
            <a:lstStyle/>
            <a:p>
              <a:pPr lvl="0" algn="ctr"/>
              <a:r>
                <a:rPr lang="en-US" sz="1600" dirty="0">
                  <a:solidFill>
                    <a:schemeClr val="tx2"/>
                  </a:solidFill>
                </a:rPr>
                <a:t>agree that</a:t>
              </a:r>
            </a:p>
          </p:txBody>
        </p:sp>
      </p:grpSp>
    </p:spTree>
    <p:extLst>
      <p:ext uri="{BB962C8B-B14F-4D97-AF65-F5344CB8AC3E}">
        <p14:creationId xmlns:p14="http://schemas.microsoft.com/office/powerpoint/2010/main" val="2448973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But there are indications that the pandemic is affecting younger adults and those with kids in a more acute, and possibly transformational, way</a:t>
            </a:r>
          </a:p>
        </p:txBody>
      </p:sp>
      <p:sp>
        <p:nvSpPr>
          <p:cNvPr id="20" name="Rectangle 19">
            <a:extLst>
              <a:ext uri="{FF2B5EF4-FFF2-40B4-BE49-F238E27FC236}">
                <a16:creationId xmlns:a16="http://schemas.microsoft.com/office/drawing/2014/main" id="{4A825EC2-BF48-491D-847A-29F300BBB3FA}"/>
              </a:ext>
            </a:extLst>
          </p:cNvPr>
          <p:cNvSpPr/>
          <p:nvPr/>
        </p:nvSpPr>
        <p:spPr>
          <a:xfrm>
            <a:off x="0" y="1196772"/>
            <a:ext cx="12192000" cy="298724"/>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i="1" dirty="0">
                <a:solidFill>
                  <a:schemeClr val="tx2"/>
                </a:solidFill>
                <a:latin typeface="Arial" panose="020B0604020202020204" pitchFamily="34" charset="0"/>
                <a:cs typeface="Arial" panose="020B0604020202020204" pitchFamily="34" charset="0"/>
              </a:rPr>
              <a:t>Experiences with the pandemic by life stage (% agree)</a:t>
            </a:r>
          </a:p>
        </p:txBody>
      </p:sp>
      <p:graphicFrame>
        <p:nvGraphicFramePr>
          <p:cNvPr id="3" name="Table 3">
            <a:extLst>
              <a:ext uri="{FF2B5EF4-FFF2-40B4-BE49-F238E27FC236}">
                <a16:creationId xmlns:a16="http://schemas.microsoft.com/office/drawing/2014/main" id="{02EB34B2-0D98-4F56-9D4A-A42BEDD7B9D2}"/>
              </a:ext>
            </a:extLst>
          </p:cNvPr>
          <p:cNvGraphicFramePr>
            <a:graphicFrameLocks noGrp="1"/>
          </p:cNvGraphicFramePr>
          <p:nvPr>
            <p:extLst>
              <p:ext uri="{D42A27DB-BD31-4B8C-83A1-F6EECF244321}">
                <p14:modId xmlns:p14="http://schemas.microsoft.com/office/powerpoint/2010/main" val="2079630294"/>
              </p:ext>
            </p:extLst>
          </p:nvPr>
        </p:nvGraphicFramePr>
        <p:xfrm>
          <a:off x="391883" y="1769422"/>
          <a:ext cx="11364687" cy="4144488"/>
        </p:xfrm>
        <a:graphic>
          <a:graphicData uri="http://schemas.openxmlformats.org/drawingml/2006/table">
            <a:tbl>
              <a:tblPr firstRow="1" bandRow="1">
                <a:tableStyleId>{F5AB1C69-6EDB-4FF4-983F-18BD219EF322}</a:tableStyleId>
              </a:tblPr>
              <a:tblGrid>
                <a:gridCol w="4104165">
                  <a:extLst>
                    <a:ext uri="{9D8B030D-6E8A-4147-A177-3AD203B41FA5}">
                      <a16:colId xmlns:a16="http://schemas.microsoft.com/office/drawing/2014/main" val="3802461835"/>
                    </a:ext>
                  </a:extLst>
                </a:gridCol>
                <a:gridCol w="2420174">
                  <a:extLst>
                    <a:ext uri="{9D8B030D-6E8A-4147-A177-3AD203B41FA5}">
                      <a16:colId xmlns:a16="http://schemas.microsoft.com/office/drawing/2014/main" val="3563172307"/>
                    </a:ext>
                  </a:extLst>
                </a:gridCol>
                <a:gridCol w="2420174">
                  <a:extLst>
                    <a:ext uri="{9D8B030D-6E8A-4147-A177-3AD203B41FA5}">
                      <a16:colId xmlns:a16="http://schemas.microsoft.com/office/drawing/2014/main" val="1197747224"/>
                    </a:ext>
                  </a:extLst>
                </a:gridCol>
                <a:gridCol w="2420174">
                  <a:extLst>
                    <a:ext uri="{9D8B030D-6E8A-4147-A177-3AD203B41FA5}">
                      <a16:colId xmlns:a16="http://schemas.microsoft.com/office/drawing/2014/main" val="2736497630"/>
                    </a:ext>
                  </a:extLst>
                </a:gridCol>
              </a:tblGrid>
              <a:tr h="690748">
                <a:tc>
                  <a:txBody>
                    <a:bodyPr/>
                    <a:lstStyle/>
                    <a:p>
                      <a:pPr algn="ctr"/>
                      <a:endParaRPr lang="en-US" sz="1400" dirty="0"/>
                    </a:p>
                  </a:txBody>
                  <a:tcPr anchor="ctr">
                    <a:solidFill>
                      <a:schemeClr val="tx1"/>
                    </a:solidFill>
                  </a:tcPr>
                </a:tc>
                <a:tc>
                  <a:txBody>
                    <a:bodyPr/>
                    <a:lstStyle/>
                    <a:p>
                      <a:pPr algn="ctr"/>
                      <a:r>
                        <a:rPr lang="en-US" sz="1400" dirty="0"/>
                        <a:t>Families With</a:t>
                      </a:r>
                    </a:p>
                    <a:p>
                      <a:pPr algn="ctr"/>
                      <a:r>
                        <a:rPr lang="en-US" sz="1400" dirty="0"/>
                        <a:t>Children Under 18</a:t>
                      </a:r>
                      <a:endParaRPr lang="en-US" sz="1400" i="1" dirty="0"/>
                    </a:p>
                  </a:txBody>
                  <a:tcPr anchor="ctr">
                    <a:solidFill>
                      <a:schemeClr val="tx1"/>
                    </a:solidFill>
                  </a:tcPr>
                </a:tc>
                <a:tc>
                  <a:txBody>
                    <a:bodyPr/>
                    <a:lstStyle/>
                    <a:p>
                      <a:pPr algn="ctr"/>
                      <a:r>
                        <a:rPr lang="en-US" sz="1400" dirty="0"/>
                        <a:t>18-40 Without </a:t>
                      </a:r>
                    </a:p>
                    <a:p>
                      <a:pPr algn="ctr"/>
                      <a:r>
                        <a:rPr lang="en-US" sz="1400" dirty="0"/>
                        <a:t>Children</a:t>
                      </a:r>
                      <a:endParaRPr lang="en-US" sz="1400" i="1" dirty="0"/>
                    </a:p>
                  </a:txBody>
                  <a:tcPr anchor="ctr">
                    <a:solidFill>
                      <a:schemeClr val="tx1"/>
                    </a:solidFill>
                  </a:tcPr>
                </a:tc>
                <a:tc>
                  <a:txBody>
                    <a:bodyPr/>
                    <a:lstStyle/>
                    <a:p>
                      <a:pPr algn="ctr"/>
                      <a:r>
                        <a:rPr lang="en-US" sz="1400" dirty="0"/>
                        <a:t>40+ With No</a:t>
                      </a:r>
                    </a:p>
                    <a:p>
                      <a:pPr algn="ctr"/>
                      <a:r>
                        <a:rPr lang="en-US" sz="1400" dirty="0"/>
                        <a:t>Children at Home</a:t>
                      </a:r>
                      <a:endParaRPr lang="en-US" sz="1400" i="1" dirty="0"/>
                    </a:p>
                  </a:txBody>
                  <a:tcPr anchor="ctr">
                    <a:solidFill>
                      <a:schemeClr val="tx1"/>
                    </a:solidFill>
                  </a:tcPr>
                </a:tc>
                <a:extLst>
                  <a:ext uri="{0D108BD9-81ED-4DB2-BD59-A6C34878D82A}">
                    <a16:rowId xmlns:a16="http://schemas.microsoft.com/office/drawing/2014/main" val="443445874"/>
                  </a:ext>
                </a:extLst>
              </a:tr>
              <a:tr h="690748">
                <a:tc>
                  <a:txBody>
                    <a:bodyPr/>
                    <a:lstStyle/>
                    <a:p>
                      <a:pPr algn="ctr"/>
                      <a:r>
                        <a:rPr lang="en-US" sz="1400" b="1" i="1" dirty="0">
                          <a:solidFill>
                            <a:schemeClr val="tx2"/>
                          </a:solidFill>
                        </a:rPr>
                        <a:t>Are enjoying some aspects of pandemic life more than they expected...</a:t>
                      </a:r>
                    </a:p>
                  </a:txBody>
                  <a:tcPr anchor="ctr"/>
                </a:tc>
                <a:tc>
                  <a:txBody>
                    <a:bodyPr/>
                    <a:lstStyle/>
                    <a:p>
                      <a:pPr algn="ctr"/>
                      <a:r>
                        <a:rPr lang="en-US" sz="1800" b="0" dirty="0">
                          <a:solidFill>
                            <a:schemeClr val="tx2"/>
                          </a:solidFill>
                        </a:rPr>
                        <a:t>78</a:t>
                      </a:r>
                    </a:p>
                  </a:txBody>
                  <a:tcPr anchor="ctr"/>
                </a:tc>
                <a:tc>
                  <a:txBody>
                    <a:bodyPr/>
                    <a:lstStyle/>
                    <a:p>
                      <a:pPr algn="ctr"/>
                      <a:r>
                        <a:rPr lang="en-US" sz="1800" b="0" dirty="0">
                          <a:solidFill>
                            <a:schemeClr val="tx2"/>
                          </a:solidFill>
                        </a:rPr>
                        <a:t>75</a:t>
                      </a:r>
                    </a:p>
                  </a:txBody>
                  <a:tcPr anchor="ctr"/>
                </a:tc>
                <a:tc>
                  <a:txBody>
                    <a:bodyPr/>
                    <a:lstStyle/>
                    <a:p>
                      <a:pPr algn="ctr"/>
                      <a:r>
                        <a:rPr lang="en-US" sz="1800" b="0" dirty="0">
                          <a:solidFill>
                            <a:schemeClr val="tx2"/>
                          </a:solidFill>
                        </a:rPr>
                        <a:t>57</a:t>
                      </a:r>
                    </a:p>
                  </a:txBody>
                  <a:tcPr anchor="ctr"/>
                </a:tc>
                <a:extLst>
                  <a:ext uri="{0D108BD9-81ED-4DB2-BD59-A6C34878D82A}">
                    <a16:rowId xmlns:a16="http://schemas.microsoft.com/office/drawing/2014/main" val="915723141"/>
                  </a:ext>
                </a:extLst>
              </a:tr>
              <a:tr h="690748">
                <a:tc>
                  <a:txBody>
                    <a:bodyPr/>
                    <a:lstStyle/>
                    <a:p>
                      <a:pPr algn="ctr"/>
                      <a:r>
                        <a:rPr lang="en-US" sz="1400" b="1" i="1" dirty="0">
                          <a:solidFill>
                            <a:schemeClr val="tx2"/>
                          </a:solidFill>
                        </a:rPr>
                        <a:t>Realize some things about pre-pandemic life weren’t working for them...</a:t>
                      </a:r>
                    </a:p>
                  </a:txBody>
                  <a:tcPr anchor="ctr"/>
                </a:tc>
                <a:tc>
                  <a:txBody>
                    <a:bodyPr/>
                    <a:lstStyle/>
                    <a:p>
                      <a:pPr algn="ctr"/>
                      <a:r>
                        <a:rPr lang="en-US" sz="1800" b="0" dirty="0">
                          <a:solidFill>
                            <a:schemeClr val="tx2"/>
                          </a:solidFill>
                        </a:rPr>
                        <a:t>74</a:t>
                      </a:r>
                    </a:p>
                  </a:txBody>
                  <a:tcPr anchor="ctr"/>
                </a:tc>
                <a:tc>
                  <a:txBody>
                    <a:bodyPr/>
                    <a:lstStyle/>
                    <a:p>
                      <a:pPr algn="ctr"/>
                      <a:r>
                        <a:rPr lang="en-US" sz="1800" b="0" dirty="0">
                          <a:solidFill>
                            <a:schemeClr val="tx2"/>
                          </a:solidFill>
                        </a:rPr>
                        <a:t>63</a:t>
                      </a:r>
                    </a:p>
                  </a:txBody>
                  <a:tcPr anchor="ctr"/>
                </a:tc>
                <a:tc>
                  <a:txBody>
                    <a:bodyPr/>
                    <a:lstStyle/>
                    <a:p>
                      <a:pPr algn="ctr"/>
                      <a:r>
                        <a:rPr lang="en-US" sz="1800" b="0" dirty="0">
                          <a:solidFill>
                            <a:schemeClr val="tx2"/>
                          </a:solidFill>
                        </a:rPr>
                        <a:t>40</a:t>
                      </a:r>
                    </a:p>
                  </a:txBody>
                  <a:tcPr anchor="ctr"/>
                </a:tc>
                <a:extLst>
                  <a:ext uri="{0D108BD9-81ED-4DB2-BD59-A6C34878D82A}">
                    <a16:rowId xmlns:a16="http://schemas.microsoft.com/office/drawing/2014/main" val="3519352747"/>
                  </a:ext>
                </a:extLst>
              </a:tr>
              <a:tr h="690748">
                <a:tc>
                  <a:txBody>
                    <a:bodyPr/>
                    <a:lstStyle/>
                    <a:p>
                      <a:pPr algn="ctr"/>
                      <a:r>
                        <a:rPr lang="en-US" sz="1400" b="1" i="1" dirty="0">
                          <a:solidFill>
                            <a:schemeClr val="tx2"/>
                          </a:solidFill>
                        </a:rPr>
                        <a:t>Are making changes to their lives that they would like to stick with post-pandemic...</a:t>
                      </a:r>
                    </a:p>
                  </a:txBody>
                  <a:tcPr anchor="ctr"/>
                </a:tc>
                <a:tc>
                  <a:txBody>
                    <a:bodyPr/>
                    <a:lstStyle/>
                    <a:p>
                      <a:pPr algn="ctr"/>
                      <a:r>
                        <a:rPr lang="en-US" sz="1800" b="0" dirty="0">
                          <a:solidFill>
                            <a:schemeClr val="tx2"/>
                          </a:solidFill>
                        </a:rPr>
                        <a:t>78</a:t>
                      </a:r>
                    </a:p>
                  </a:txBody>
                  <a:tcPr anchor="ctr"/>
                </a:tc>
                <a:tc>
                  <a:txBody>
                    <a:bodyPr/>
                    <a:lstStyle/>
                    <a:p>
                      <a:pPr algn="ctr"/>
                      <a:r>
                        <a:rPr lang="en-US" sz="1800" b="0" dirty="0">
                          <a:solidFill>
                            <a:schemeClr val="tx2"/>
                          </a:solidFill>
                        </a:rPr>
                        <a:t>71</a:t>
                      </a:r>
                    </a:p>
                  </a:txBody>
                  <a:tcPr anchor="ctr"/>
                </a:tc>
                <a:tc>
                  <a:txBody>
                    <a:bodyPr/>
                    <a:lstStyle/>
                    <a:p>
                      <a:pPr algn="ctr"/>
                      <a:r>
                        <a:rPr lang="en-US" sz="1800" b="0" dirty="0">
                          <a:solidFill>
                            <a:schemeClr val="tx2"/>
                          </a:solidFill>
                        </a:rPr>
                        <a:t>59</a:t>
                      </a:r>
                    </a:p>
                  </a:txBody>
                  <a:tcPr anchor="ctr"/>
                </a:tc>
                <a:extLst>
                  <a:ext uri="{0D108BD9-81ED-4DB2-BD59-A6C34878D82A}">
                    <a16:rowId xmlns:a16="http://schemas.microsoft.com/office/drawing/2014/main" val="2430615125"/>
                  </a:ext>
                </a:extLst>
              </a:tr>
              <a:tr h="690748">
                <a:tc>
                  <a:txBody>
                    <a:bodyPr/>
                    <a:lstStyle/>
                    <a:p>
                      <a:pPr algn="ctr"/>
                      <a:r>
                        <a:rPr lang="en-US" sz="1400" b="1" i="1" dirty="0">
                          <a:solidFill>
                            <a:schemeClr val="tx2"/>
                          </a:solidFill>
                        </a:rPr>
                        <a:t>Are looking for new sources of support...</a:t>
                      </a:r>
                    </a:p>
                  </a:txBody>
                  <a:tcPr anchor="ctr"/>
                </a:tc>
                <a:tc>
                  <a:txBody>
                    <a:bodyPr/>
                    <a:lstStyle/>
                    <a:p>
                      <a:pPr algn="ctr"/>
                      <a:r>
                        <a:rPr lang="en-US" sz="1800" b="0" dirty="0">
                          <a:solidFill>
                            <a:schemeClr val="tx2"/>
                          </a:solidFill>
                        </a:rPr>
                        <a:t>80</a:t>
                      </a:r>
                    </a:p>
                  </a:txBody>
                  <a:tcPr anchor="ctr"/>
                </a:tc>
                <a:tc>
                  <a:txBody>
                    <a:bodyPr/>
                    <a:lstStyle/>
                    <a:p>
                      <a:pPr algn="ctr"/>
                      <a:r>
                        <a:rPr lang="en-US" sz="1800" b="0" dirty="0">
                          <a:solidFill>
                            <a:schemeClr val="tx2"/>
                          </a:solidFill>
                        </a:rPr>
                        <a:t>72</a:t>
                      </a:r>
                    </a:p>
                  </a:txBody>
                  <a:tcPr anchor="ctr"/>
                </a:tc>
                <a:tc>
                  <a:txBody>
                    <a:bodyPr/>
                    <a:lstStyle/>
                    <a:p>
                      <a:pPr algn="ctr"/>
                      <a:r>
                        <a:rPr lang="en-US" sz="1800" b="0" dirty="0">
                          <a:solidFill>
                            <a:schemeClr val="tx2"/>
                          </a:solidFill>
                        </a:rPr>
                        <a:t>48</a:t>
                      </a:r>
                    </a:p>
                  </a:txBody>
                  <a:tcPr anchor="ctr"/>
                </a:tc>
                <a:extLst>
                  <a:ext uri="{0D108BD9-81ED-4DB2-BD59-A6C34878D82A}">
                    <a16:rowId xmlns:a16="http://schemas.microsoft.com/office/drawing/2014/main" val="3918760255"/>
                  </a:ext>
                </a:extLst>
              </a:tr>
              <a:tr h="690748">
                <a:tc>
                  <a:txBody>
                    <a:bodyPr/>
                    <a:lstStyle/>
                    <a:p>
                      <a:pPr algn="ctr"/>
                      <a:r>
                        <a:rPr lang="en-US" sz="1400" b="1" i="1" dirty="0">
                          <a:solidFill>
                            <a:schemeClr val="tx2"/>
                          </a:solidFill>
                        </a:rPr>
                        <a:t>Feel sick of Zoom and other online platforms</a:t>
                      </a:r>
                    </a:p>
                  </a:txBody>
                  <a:tcPr anchor="ctr"/>
                </a:tc>
                <a:tc>
                  <a:txBody>
                    <a:bodyPr/>
                    <a:lstStyle/>
                    <a:p>
                      <a:pPr algn="ctr"/>
                      <a:r>
                        <a:rPr lang="en-US" sz="1800" b="0" dirty="0">
                          <a:solidFill>
                            <a:schemeClr val="tx2"/>
                          </a:solidFill>
                        </a:rPr>
                        <a:t>63</a:t>
                      </a:r>
                    </a:p>
                  </a:txBody>
                  <a:tcPr anchor="ctr"/>
                </a:tc>
                <a:tc>
                  <a:txBody>
                    <a:bodyPr/>
                    <a:lstStyle/>
                    <a:p>
                      <a:pPr algn="ctr"/>
                      <a:r>
                        <a:rPr lang="en-US" sz="1800" b="0" dirty="0">
                          <a:solidFill>
                            <a:schemeClr val="tx2"/>
                          </a:solidFill>
                        </a:rPr>
                        <a:t>66</a:t>
                      </a:r>
                    </a:p>
                  </a:txBody>
                  <a:tcPr anchor="ctr"/>
                </a:tc>
                <a:tc>
                  <a:txBody>
                    <a:bodyPr/>
                    <a:lstStyle/>
                    <a:p>
                      <a:pPr algn="ctr"/>
                      <a:r>
                        <a:rPr lang="en-US" sz="1800" b="0" dirty="0">
                          <a:solidFill>
                            <a:schemeClr val="tx2"/>
                          </a:solidFill>
                        </a:rPr>
                        <a:t>42</a:t>
                      </a:r>
                    </a:p>
                  </a:txBody>
                  <a:tcPr anchor="ctr"/>
                </a:tc>
                <a:extLst>
                  <a:ext uri="{0D108BD9-81ED-4DB2-BD59-A6C34878D82A}">
                    <a16:rowId xmlns:a16="http://schemas.microsoft.com/office/drawing/2014/main" val="736752341"/>
                  </a:ext>
                </a:extLst>
              </a:tr>
            </a:tbl>
          </a:graphicData>
        </a:graphic>
      </p:graphicFrame>
    </p:spTree>
    <p:extLst>
      <p:ext uri="{BB962C8B-B14F-4D97-AF65-F5344CB8AC3E}">
        <p14:creationId xmlns:p14="http://schemas.microsoft.com/office/powerpoint/2010/main" val="1860107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a:extLst>
              <a:ext uri="{FF2B5EF4-FFF2-40B4-BE49-F238E27FC236}">
                <a16:creationId xmlns:a16="http://schemas.microsoft.com/office/drawing/2014/main" id="{27EFE4BD-74F9-4562-A5B3-66747B36E40F}"/>
              </a:ext>
            </a:extLst>
          </p:cNvPr>
          <p:cNvGraphicFramePr/>
          <p:nvPr>
            <p:extLst>
              <p:ext uri="{D42A27DB-BD31-4B8C-83A1-F6EECF244321}">
                <p14:modId xmlns:p14="http://schemas.microsoft.com/office/powerpoint/2010/main" val="4164009573"/>
              </p:ext>
            </p:extLst>
          </p:nvPr>
        </p:nvGraphicFramePr>
        <p:xfrm>
          <a:off x="6309436" y="1770659"/>
          <a:ext cx="5591965" cy="445052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824203"/>
          </a:xfrm>
        </p:spPr>
        <p:txBody>
          <a:bodyPr/>
          <a:lstStyle/>
          <a:p>
            <a:r>
              <a:rPr lang="en-US" sz="2400" dirty="0">
                <a:latin typeface="Arial" panose="020B0604020202020204" pitchFamily="34" charset="0"/>
                <a:cs typeface="Arial" panose="020B0604020202020204" pitchFamily="34" charset="0"/>
              </a:rPr>
              <a:t>The pandemic is influencing how people feel about their Jewish identity, and it’s highly tied to life stage</a:t>
            </a:r>
          </a:p>
        </p:txBody>
      </p:sp>
      <p:cxnSp>
        <p:nvCxnSpPr>
          <p:cNvPr id="6" name="Straight Connector 5">
            <a:extLst>
              <a:ext uri="{FF2B5EF4-FFF2-40B4-BE49-F238E27FC236}">
                <a16:creationId xmlns:a16="http://schemas.microsoft.com/office/drawing/2014/main" id="{36A7784D-D62D-4E72-A63D-88EE910811D0}"/>
              </a:ext>
            </a:extLst>
          </p:cNvPr>
          <p:cNvCxnSpPr>
            <a:cxnSpLocks/>
          </p:cNvCxnSpPr>
          <p:nvPr/>
        </p:nvCxnSpPr>
        <p:spPr>
          <a:xfrm>
            <a:off x="8451470" y="1871019"/>
            <a:ext cx="0" cy="3743372"/>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
        <p:nvSpPr>
          <p:cNvPr id="21" name="Rectangle 20">
            <a:extLst>
              <a:ext uri="{FF2B5EF4-FFF2-40B4-BE49-F238E27FC236}">
                <a16:creationId xmlns:a16="http://schemas.microsoft.com/office/drawing/2014/main" id="{69E8C397-6D06-41B6-B10A-0A9C484A25C2}"/>
              </a:ext>
            </a:extLst>
          </p:cNvPr>
          <p:cNvSpPr/>
          <p:nvPr/>
        </p:nvSpPr>
        <p:spPr>
          <a:xfrm>
            <a:off x="509326" y="1100472"/>
            <a:ext cx="5373239" cy="670187"/>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200" b="1" i="1" dirty="0">
                <a:solidFill>
                  <a:schemeClr val="tx2"/>
                </a:solidFill>
                <a:latin typeface="Arial" panose="020B0604020202020204" pitchFamily="34" charset="0"/>
                <a:cs typeface="Arial" panose="020B0604020202020204" pitchFamily="34" charset="0"/>
              </a:rPr>
              <a:t>Would you say that being Jewish or doing Jewish things is more important to your life than before the pandemic, less important, or about the same? </a:t>
            </a:r>
            <a:r>
              <a:rPr lang="en-US" sz="1200" i="1" dirty="0">
                <a:solidFill>
                  <a:schemeClr val="tx2"/>
                </a:solidFill>
                <a:latin typeface="Arial" panose="020B0604020202020204" pitchFamily="34" charset="0"/>
                <a:cs typeface="Arial" panose="020B0604020202020204" pitchFamily="34" charset="0"/>
              </a:rPr>
              <a:t>Asked of all</a:t>
            </a:r>
            <a:endParaRPr lang="en-US" sz="1200" b="1" i="1" dirty="0">
              <a:solidFill>
                <a:schemeClr val="tx2"/>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4A825EC2-BF48-491D-847A-29F300BBB3FA}"/>
              </a:ext>
            </a:extLst>
          </p:cNvPr>
          <p:cNvSpPr/>
          <p:nvPr/>
        </p:nvSpPr>
        <p:spPr>
          <a:xfrm>
            <a:off x="6622476" y="1100472"/>
            <a:ext cx="5278926" cy="670187"/>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200" b="1" i="1" dirty="0">
                <a:solidFill>
                  <a:schemeClr val="tx2"/>
                </a:solidFill>
                <a:latin typeface="Arial" panose="020B0604020202020204" pitchFamily="34" charset="0"/>
                <a:cs typeface="Arial" panose="020B0604020202020204" pitchFamily="34" charset="0"/>
              </a:rPr>
              <a:t>Do you currently feel more connected to a Jewish community than you did before the pandemic, less connected, or about the same? </a:t>
            </a:r>
            <a:br>
              <a:rPr lang="en-US" sz="1200" b="1" i="1" dirty="0">
                <a:solidFill>
                  <a:schemeClr val="tx2"/>
                </a:solidFill>
                <a:latin typeface="Arial" panose="020B0604020202020204" pitchFamily="34" charset="0"/>
                <a:cs typeface="Arial" panose="020B0604020202020204" pitchFamily="34" charset="0"/>
              </a:rPr>
            </a:br>
            <a:r>
              <a:rPr lang="en-US" sz="1200" i="1" dirty="0">
                <a:solidFill>
                  <a:schemeClr val="tx2"/>
                </a:solidFill>
                <a:latin typeface="Arial" panose="020B0604020202020204" pitchFamily="34" charset="0"/>
                <a:cs typeface="Arial" panose="020B0604020202020204" pitchFamily="34" charset="0"/>
              </a:rPr>
              <a:t>Asked of all</a:t>
            </a:r>
          </a:p>
        </p:txBody>
      </p:sp>
      <p:graphicFrame>
        <p:nvGraphicFramePr>
          <p:cNvPr id="27" name="Chart 26">
            <a:extLst>
              <a:ext uri="{FF2B5EF4-FFF2-40B4-BE49-F238E27FC236}">
                <a16:creationId xmlns:a16="http://schemas.microsoft.com/office/drawing/2014/main" id="{DB1C0603-4DDC-45A2-9F86-C96C534D2755}"/>
              </a:ext>
            </a:extLst>
          </p:cNvPr>
          <p:cNvGraphicFramePr/>
          <p:nvPr>
            <p:extLst>
              <p:ext uri="{D42A27DB-BD31-4B8C-83A1-F6EECF244321}">
                <p14:modId xmlns:p14="http://schemas.microsoft.com/office/powerpoint/2010/main" val="838088391"/>
              </p:ext>
            </p:extLst>
          </p:nvPr>
        </p:nvGraphicFramePr>
        <p:xfrm>
          <a:off x="155434" y="1770659"/>
          <a:ext cx="5727132" cy="4450529"/>
        </p:xfrm>
        <a:graphic>
          <a:graphicData uri="http://schemas.openxmlformats.org/drawingml/2006/chart">
            <c:chart xmlns:c="http://schemas.openxmlformats.org/drawingml/2006/chart" xmlns:r="http://schemas.openxmlformats.org/officeDocument/2006/relationships" r:id="rId4"/>
          </a:graphicData>
        </a:graphic>
      </p:graphicFrame>
      <p:cxnSp>
        <p:nvCxnSpPr>
          <p:cNvPr id="28" name="Straight Connector 27">
            <a:extLst>
              <a:ext uri="{FF2B5EF4-FFF2-40B4-BE49-F238E27FC236}">
                <a16:creationId xmlns:a16="http://schemas.microsoft.com/office/drawing/2014/main" id="{0A15AC29-3AB6-4EA0-90E5-7BB885E3B57E}"/>
              </a:ext>
            </a:extLst>
          </p:cNvPr>
          <p:cNvCxnSpPr>
            <a:cxnSpLocks/>
          </p:cNvCxnSpPr>
          <p:nvPr/>
        </p:nvCxnSpPr>
        <p:spPr>
          <a:xfrm>
            <a:off x="2409172" y="1871019"/>
            <a:ext cx="0" cy="3623299"/>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C2386497-A762-47F5-89F6-3F125DB8A8D5}"/>
              </a:ext>
            </a:extLst>
          </p:cNvPr>
          <p:cNvSpPr txBox="1"/>
          <p:nvPr/>
        </p:nvSpPr>
        <p:spPr>
          <a:xfrm>
            <a:off x="274757" y="6387301"/>
            <a:ext cx="7572907" cy="276999"/>
          </a:xfrm>
          <a:prstGeom prst="rect">
            <a:avLst/>
          </a:prstGeom>
          <a:noFill/>
        </p:spPr>
        <p:txBody>
          <a:bodyPr wrap="none" rtlCol="0">
            <a:spAutoFit/>
          </a:bodyPr>
          <a:lstStyle/>
          <a:p>
            <a:r>
              <a:rPr lang="en-US" sz="1200" i="1" dirty="0">
                <a:solidFill>
                  <a:schemeClr val="tx2"/>
                </a:solidFill>
                <a:latin typeface="+mj-lt"/>
                <a:cs typeface="Arial Narrow"/>
              </a:rPr>
              <a:t>Overall, 76% say being Jewish is important to them right now and 59% feel connected to a Jewish community</a:t>
            </a:r>
          </a:p>
        </p:txBody>
      </p:sp>
    </p:spTree>
    <p:extLst>
      <p:ext uri="{BB962C8B-B14F-4D97-AF65-F5344CB8AC3E}">
        <p14:creationId xmlns:p14="http://schemas.microsoft.com/office/powerpoint/2010/main" val="326999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8BF8471D-DC16-4FE9-9101-D005FB05B515}"/>
              </a:ext>
            </a:extLst>
          </p:cNvPr>
          <p:cNvGraphicFramePr/>
          <p:nvPr/>
        </p:nvGraphicFramePr>
        <p:xfrm>
          <a:off x="274758" y="1572451"/>
          <a:ext cx="9582020" cy="501122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While most want to connect during this time, parents in particular are turning to the Jewish community and new organizations</a:t>
            </a:r>
          </a:p>
        </p:txBody>
      </p:sp>
      <p:sp>
        <p:nvSpPr>
          <p:cNvPr id="20" name="Rectangle 19">
            <a:extLst>
              <a:ext uri="{FF2B5EF4-FFF2-40B4-BE49-F238E27FC236}">
                <a16:creationId xmlns:a16="http://schemas.microsoft.com/office/drawing/2014/main" id="{4A825EC2-BF48-491D-847A-29F300BBB3FA}"/>
              </a:ext>
            </a:extLst>
          </p:cNvPr>
          <p:cNvSpPr/>
          <p:nvPr/>
        </p:nvSpPr>
        <p:spPr>
          <a:xfrm>
            <a:off x="0" y="1191141"/>
            <a:ext cx="12192000" cy="381310"/>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Jewish attitudes related to the coronavirus pandemic</a:t>
            </a:r>
          </a:p>
        </p:txBody>
      </p:sp>
      <p:sp>
        <p:nvSpPr>
          <p:cNvPr id="17" name="TextBox 16">
            <a:extLst>
              <a:ext uri="{FF2B5EF4-FFF2-40B4-BE49-F238E27FC236}">
                <a16:creationId xmlns:a16="http://schemas.microsoft.com/office/drawing/2014/main" id="{27B7DDAA-ADBA-4B4F-85A1-23DD0FEFF292}"/>
              </a:ext>
            </a:extLst>
          </p:cNvPr>
          <p:cNvSpPr txBox="1"/>
          <p:nvPr/>
        </p:nvSpPr>
        <p:spPr>
          <a:xfrm>
            <a:off x="8712488" y="1760356"/>
            <a:ext cx="1654607" cy="261610"/>
          </a:xfrm>
          <a:prstGeom prst="rect">
            <a:avLst/>
          </a:prstGeom>
          <a:noFill/>
        </p:spPr>
        <p:txBody>
          <a:bodyPr wrap="square" rtlCol="0">
            <a:spAutoFit/>
          </a:bodyPr>
          <a:lstStyle/>
          <a:p>
            <a:pPr algn="ctr"/>
            <a:r>
              <a:rPr lang="en-US" sz="1100" b="1" i="1" dirty="0">
                <a:solidFill>
                  <a:srgbClr val="15AAE9"/>
                </a:solidFill>
                <a:latin typeface="+mj-lt"/>
                <a:cs typeface="Arial Narrow"/>
              </a:rPr>
              <a:t>% total agree</a:t>
            </a:r>
          </a:p>
        </p:txBody>
      </p:sp>
      <p:sp>
        <p:nvSpPr>
          <p:cNvPr id="18" name="TextBox 17">
            <a:extLst>
              <a:ext uri="{FF2B5EF4-FFF2-40B4-BE49-F238E27FC236}">
                <a16:creationId xmlns:a16="http://schemas.microsoft.com/office/drawing/2014/main" id="{A3093C85-0785-4020-B545-730AAC671E64}"/>
              </a:ext>
            </a:extLst>
          </p:cNvPr>
          <p:cNvSpPr txBox="1"/>
          <p:nvPr/>
        </p:nvSpPr>
        <p:spPr>
          <a:xfrm>
            <a:off x="5115626" y="1760356"/>
            <a:ext cx="1654607" cy="261610"/>
          </a:xfrm>
          <a:prstGeom prst="rect">
            <a:avLst/>
          </a:prstGeom>
          <a:noFill/>
        </p:spPr>
        <p:txBody>
          <a:bodyPr wrap="square" rtlCol="0">
            <a:spAutoFit/>
          </a:bodyPr>
          <a:lstStyle/>
          <a:p>
            <a:pPr algn="ctr"/>
            <a:r>
              <a:rPr lang="en-US" sz="1100" b="1" i="1" dirty="0">
                <a:solidFill>
                  <a:srgbClr val="08466C"/>
                </a:solidFill>
                <a:latin typeface="+mj-lt"/>
                <a:cs typeface="Arial Narrow"/>
              </a:rPr>
              <a:t>% strongly agree</a:t>
            </a:r>
          </a:p>
        </p:txBody>
      </p:sp>
      <p:graphicFrame>
        <p:nvGraphicFramePr>
          <p:cNvPr id="3" name="Table 2">
            <a:extLst>
              <a:ext uri="{FF2B5EF4-FFF2-40B4-BE49-F238E27FC236}">
                <a16:creationId xmlns:a16="http://schemas.microsoft.com/office/drawing/2014/main" id="{DA374C48-8FF2-4611-A269-23FB59293314}"/>
              </a:ext>
            </a:extLst>
          </p:cNvPr>
          <p:cNvGraphicFramePr>
            <a:graphicFrameLocks noGrp="1"/>
          </p:cNvGraphicFramePr>
          <p:nvPr>
            <p:extLst>
              <p:ext uri="{D42A27DB-BD31-4B8C-83A1-F6EECF244321}">
                <p14:modId xmlns:p14="http://schemas.microsoft.com/office/powerpoint/2010/main" val="3973927276"/>
              </p:ext>
            </p:extLst>
          </p:nvPr>
        </p:nvGraphicFramePr>
        <p:xfrm>
          <a:off x="8170221" y="4025736"/>
          <a:ext cx="3966357" cy="2206936"/>
        </p:xfrm>
        <a:graphic>
          <a:graphicData uri="http://schemas.openxmlformats.org/drawingml/2006/table">
            <a:tbl>
              <a:tblPr firstRow="1" bandRow="1">
                <a:tableStyleId>{F5AB1C69-6EDB-4FF4-983F-18BD219EF322}</a:tableStyleId>
              </a:tblPr>
              <a:tblGrid>
                <a:gridCol w="1322119">
                  <a:extLst>
                    <a:ext uri="{9D8B030D-6E8A-4147-A177-3AD203B41FA5}">
                      <a16:colId xmlns:a16="http://schemas.microsoft.com/office/drawing/2014/main" val="3955239549"/>
                    </a:ext>
                  </a:extLst>
                </a:gridCol>
                <a:gridCol w="1207326">
                  <a:extLst>
                    <a:ext uri="{9D8B030D-6E8A-4147-A177-3AD203B41FA5}">
                      <a16:colId xmlns:a16="http://schemas.microsoft.com/office/drawing/2014/main" val="2998594040"/>
                    </a:ext>
                  </a:extLst>
                </a:gridCol>
                <a:gridCol w="1436912">
                  <a:extLst>
                    <a:ext uri="{9D8B030D-6E8A-4147-A177-3AD203B41FA5}">
                      <a16:colId xmlns:a16="http://schemas.microsoft.com/office/drawing/2014/main" val="3612272730"/>
                    </a:ext>
                  </a:extLst>
                </a:gridCol>
              </a:tblGrid>
              <a:tr h="503987">
                <a:tc>
                  <a:txBody>
                    <a:bodyPr/>
                    <a:lstStyle/>
                    <a:p>
                      <a:pPr algn="ctr"/>
                      <a:r>
                        <a:rPr lang="en-US" sz="1100" i="1" dirty="0">
                          <a:solidFill>
                            <a:schemeClr val="tx2"/>
                          </a:solidFill>
                        </a:rPr>
                        <a:t>Children </a:t>
                      </a:r>
                      <a:br>
                        <a:rPr lang="en-US" sz="1100" i="1" dirty="0">
                          <a:solidFill>
                            <a:schemeClr val="tx2"/>
                          </a:solidFill>
                        </a:rPr>
                      </a:br>
                      <a:r>
                        <a:rPr lang="en-US" sz="1100" i="1" dirty="0">
                          <a:solidFill>
                            <a:schemeClr val="tx2"/>
                          </a:solidFill>
                        </a:rPr>
                        <a:t>Under 18</a:t>
                      </a: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i="1" dirty="0">
                          <a:solidFill>
                            <a:schemeClr val="tx2"/>
                          </a:solidFill>
                        </a:rPr>
                        <a:t>18-40,</a:t>
                      </a:r>
                    </a:p>
                    <a:p>
                      <a:pPr algn="ctr"/>
                      <a:r>
                        <a:rPr lang="en-US" sz="1100" i="1" dirty="0">
                          <a:solidFill>
                            <a:schemeClr val="tx2"/>
                          </a:solidFill>
                        </a:rPr>
                        <a:t>No Children</a:t>
                      </a: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i="1" dirty="0">
                          <a:solidFill>
                            <a:schemeClr val="tx2"/>
                          </a:solidFill>
                        </a:rPr>
                        <a:t>40+, No Children Under 18</a:t>
                      </a: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3496574"/>
                  </a:ext>
                </a:extLst>
              </a:tr>
              <a:tr h="864737">
                <a:tc>
                  <a:txBody>
                    <a:bodyPr/>
                    <a:lstStyle/>
                    <a:p>
                      <a:pPr algn="ctr"/>
                      <a:r>
                        <a:rPr lang="en-US" sz="1400" b="1" i="1" dirty="0">
                          <a:solidFill>
                            <a:schemeClr val="tx2"/>
                          </a:solidFill>
                        </a:rPr>
                        <a:t>70% agree</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400" b="1" i="1" dirty="0">
                          <a:solidFill>
                            <a:schemeClr val="tx2"/>
                          </a:solidFill>
                        </a:rPr>
                        <a:t>46</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en-US" sz="1400" b="1" i="1" dirty="0">
                          <a:solidFill>
                            <a:schemeClr val="tx2"/>
                          </a:solidFill>
                        </a:rPr>
                        <a:t>23</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877407521"/>
                  </a:ext>
                </a:extLst>
              </a:tr>
              <a:tr h="838212">
                <a:tc>
                  <a:txBody>
                    <a:bodyPr/>
                    <a:lstStyle/>
                    <a:p>
                      <a:pPr algn="ctr"/>
                      <a:r>
                        <a:rPr lang="en-US" sz="1400" b="1" i="1" dirty="0">
                          <a:solidFill>
                            <a:schemeClr val="tx2"/>
                          </a:solidFill>
                        </a:rPr>
                        <a:t>68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400" b="1" i="1" dirty="0">
                          <a:solidFill>
                            <a:schemeClr val="tx2"/>
                          </a:solidFill>
                        </a:rPr>
                        <a:t>49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400" b="1" i="1" dirty="0">
                          <a:solidFill>
                            <a:schemeClr val="tx2"/>
                          </a:solidFill>
                        </a:rPr>
                        <a:t>22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94879320"/>
                  </a:ext>
                </a:extLst>
              </a:tr>
            </a:tbl>
          </a:graphicData>
        </a:graphic>
      </p:graphicFrame>
    </p:spTree>
    <p:extLst>
      <p:ext uri="{BB962C8B-B14F-4D97-AF65-F5344CB8AC3E}">
        <p14:creationId xmlns:p14="http://schemas.microsoft.com/office/powerpoint/2010/main" val="2460574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F7FD9195-1F64-4EE8-ACE8-5D92F620D983}"/>
              </a:ext>
            </a:extLst>
          </p:cNvPr>
          <p:cNvGraphicFramePr/>
          <p:nvPr>
            <p:extLst>
              <p:ext uri="{D42A27DB-BD31-4B8C-83A1-F6EECF244321}">
                <p14:modId xmlns:p14="http://schemas.microsoft.com/office/powerpoint/2010/main" val="3006196208"/>
              </p:ext>
            </p:extLst>
          </p:nvPr>
        </p:nvGraphicFramePr>
        <p:xfrm>
          <a:off x="187287" y="1886552"/>
          <a:ext cx="11714114" cy="407148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11CCC9F6-74CF-48C4-812B-47B3541A5C7C}"/>
              </a:ext>
            </a:extLst>
          </p:cNvPr>
          <p:cNvSpPr>
            <a:spLocks noGrp="1"/>
          </p:cNvSpPr>
          <p:nvPr>
            <p:ph type="title"/>
          </p:nvPr>
        </p:nvSpPr>
        <p:spPr>
          <a:xfrm>
            <a:off x="274757" y="191797"/>
            <a:ext cx="11626644" cy="960844"/>
          </a:xfrm>
        </p:spPr>
        <p:txBody>
          <a:bodyPr/>
          <a:lstStyle/>
          <a:p>
            <a:r>
              <a:rPr lang="en-US" sz="2400" dirty="0">
                <a:latin typeface="Arial" panose="020B0604020202020204" pitchFamily="34" charset="0"/>
                <a:cs typeface="Arial" panose="020B0604020202020204" pitchFamily="34" charset="0"/>
              </a:rPr>
              <a:t>About half of American Jews have done something new that is Jewish since the pandemic started, particularly those with kids at home</a:t>
            </a:r>
          </a:p>
        </p:txBody>
      </p:sp>
      <p:sp>
        <p:nvSpPr>
          <p:cNvPr id="20" name="Rectangle 19">
            <a:extLst>
              <a:ext uri="{FF2B5EF4-FFF2-40B4-BE49-F238E27FC236}">
                <a16:creationId xmlns:a16="http://schemas.microsoft.com/office/drawing/2014/main" id="{4A825EC2-BF48-491D-847A-29F300BBB3FA}"/>
              </a:ext>
            </a:extLst>
          </p:cNvPr>
          <p:cNvSpPr/>
          <p:nvPr/>
        </p:nvSpPr>
        <p:spPr>
          <a:xfrm>
            <a:off x="0" y="1170592"/>
            <a:ext cx="12192000" cy="522549"/>
          </a:xfrm>
          <a:prstGeom prst="rect">
            <a:avLst/>
          </a:prstGeom>
          <a:solidFill>
            <a:schemeClr val="bg1">
              <a:lumMod val="95000"/>
            </a:schemeClr>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1" dirty="0">
                <a:solidFill>
                  <a:srgbClr val="000000"/>
                </a:solidFill>
                <a:latin typeface="Arial" panose="020B0604020202020204" pitchFamily="34" charset="0"/>
                <a:cs typeface="Arial" panose="020B0604020202020204" pitchFamily="34" charset="0"/>
              </a:rPr>
              <a:t>New Jewish activity during the pandemic </a:t>
            </a:r>
            <a:br>
              <a:rPr lang="en-US" sz="1400" b="1" i="1" dirty="0">
                <a:solidFill>
                  <a:srgbClr val="000000"/>
                </a:solidFill>
                <a:latin typeface="Arial" panose="020B0604020202020204" pitchFamily="34" charset="0"/>
                <a:cs typeface="Arial" panose="020B0604020202020204" pitchFamily="34" charset="0"/>
              </a:rPr>
            </a:br>
            <a:r>
              <a:rPr lang="en-US" sz="1200" i="1" dirty="0">
                <a:solidFill>
                  <a:srgbClr val="000000"/>
                </a:solidFill>
                <a:latin typeface="Arial" panose="020B0604020202020204" pitchFamily="34" charset="0"/>
                <a:cs typeface="Arial" panose="020B0604020202020204" pitchFamily="34" charset="0"/>
              </a:rPr>
              <a:t>% who have done something new since the start of the pandemic</a:t>
            </a:r>
            <a:endParaRPr kumimoji="0" lang="en-US" sz="140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15" name="Straight Connector 14">
            <a:extLst>
              <a:ext uri="{FF2B5EF4-FFF2-40B4-BE49-F238E27FC236}">
                <a16:creationId xmlns:a16="http://schemas.microsoft.com/office/drawing/2014/main" id="{A4604EF2-6CAD-49D5-AE02-879F12606AE1}"/>
              </a:ext>
            </a:extLst>
          </p:cNvPr>
          <p:cNvCxnSpPr>
            <a:cxnSpLocks/>
          </p:cNvCxnSpPr>
          <p:nvPr/>
        </p:nvCxnSpPr>
        <p:spPr>
          <a:xfrm>
            <a:off x="1465336" y="2050180"/>
            <a:ext cx="0" cy="384048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0553CCA0-05D0-4FE8-92BF-3C4997E2420F}"/>
              </a:ext>
            </a:extLst>
          </p:cNvPr>
          <p:cNvCxnSpPr>
            <a:cxnSpLocks/>
          </p:cNvCxnSpPr>
          <p:nvPr/>
        </p:nvCxnSpPr>
        <p:spPr>
          <a:xfrm>
            <a:off x="3769149" y="2050180"/>
            <a:ext cx="0" cy="384048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BA2E07E2-97E7-4F98-9F53-C42F7C55EA72}"/>
              </a:ext>
            </a:extLst>
          </p:cNvPr>
          <p:cNvCxnSpPr>
            <a:cxnSpLocks/>
          </p:cNvCxnSpPr>
          <p:nvPr/>
        </p:nvCxnSpPr>
        <p:spPr>
          <a:xfrm>
            <a:off x="4885427" y="2050180"/>
            <a:ext cx="0" cy="384048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90B51EAC-30C0-4625-AAF3-FDE2C4C5B168}"/>
              </a:ext>
            </a:extLst>
          </p:cNvPr>
          <p:cNvCxnSpPr>
            <a:cxnSpLocks/>
          </p:cNvCxnSpPr>
          <p:nvPr/>
        </p:nvCxnSpPr>
        <p:spPr>
          <a:xfrm>
            <a:off x="7177364" y="2050180"/>
            <a:ext cx="0" cy="384048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
        <p:nvSpPr>
          <p:cNvPr id="21" name="Rectangle 20">
            <a:extLst>
              <a:ext uri="{FF2B5EF4-FFF2-40B4-BE49-F238E27FC236}">
                <a16:creationId xmlns:a16="http://schemas.microsoft.com/office/drawing/2014/main" id="{131555E7-507F-47D2-B891-C722B3EF4161}"/>
              </a:ext>
            </a:extLst>
          </p:cNvPr>
          <p:cNvSpPr/>
          <p:nvPr/>
        </p:nvSpPr>
        <p:spPr>
          <a:xfrm>
            <a:off x="187287" y="6052370"/>
            <a:ext cx="6534143" cy="646331"/>
          </a:xfrm>
          <a:prstGeom prst="rect">
            <a:avLst/>
          </a:prstGeom>
        </p:spPr>
        <p:txBody>
          <a:bodyPr wrap="square">
            <a:spAutoFit/>
          </a:bodyPr>
          <a:lstStyle/>
          <a:p>
            <a:pPr lvl="0"/>
            <a:r>
              <a:rPr lang="en-US" sz="1200" b="1" i="1" dirty="0">
                <a:solidFill>
                  <a:schemeClr val="tx2"/>
                </a:solidFill>
              </a:rPr>
              <a:t>Includes: </a:t>
            </a:r>
            <a:r>
              <a:rPr lang="en-US" sz="1200" i="1" dirty="0">
                <a:solidFill>
                  <a:schemeClr val="tx2"/>
                </a:solidFill>
              </a:rPr>
              <a:t>trying some new Jewish thing that you hadn’t done before; participating in something with a new Jewish organization; observing a new Jewish ritual or holiday; or learning something new related to Jewishness</a:t>
            </a:r>
          </a:p>
        </p:txBody>
      </p:sp>
      <p:cxnSp>
        <p:nvCxnSpPr>
          <p:cNvPr id="22" name="Straight Connector 21">
            <a:extLst>
              <a:ext uri="{FF2B5EF4-FFF2-40B4-BE49-F238E27FC236}">
                <a16:creationId xmlns:a16="http://schemas.microsoft.com/office/drawing/2014/main" id="{589AE9B4-FE31-4BF3-A50A-0E4CD5D5E9CE}"/>
              </a:ext>
            </a:extLst>
          </p:cNvPr>
          <p:cNvCxnSpPr>
            <a:cxnSpLocks/>
          </p:cNvCxnSpPr>
          <p:nvPr/>
        </p:nvCxnSpPr>
        <p:spPr>
          <a:xfrm>
            <a:off x="8317396" y="2050180"/>
            <a:ext cx="0" cy="3840480"/>
          </a:xfrm>
          <a:prstGeom prst="line">
            <a:avLst/>
          </a:prstGeom>
          <a:ln w="3175" cap="flat" cmpd="sng">
            <a:solidFill>
              <a:schemeClr val="tx2">
                <a:lumMod val="50000"/>
                <a:lumOff val="50000"/>
              </a:schemeClr>
            </a:solidFill>
            <a:prstDash val="sysDash"/>
            <a:miter lim="800000"/>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4301937"/>
      </p:ext>
    </p:extLst>
  </p:cSld>
  <p:clrMapOvr>
    <a:masterClrMapping/>
  </p:clrMapOvr>
</p:sld>
</file>

<file path=ppt/theme/theme1.xml><?xml version="1.0" encoding="utf-8"?>
<a:theme xmlns:a="http://schemas.openxmlformats.org/drawingml/2006/main" name="3_Office Theme">
  <a:themeElements>
    <a:clrScheme name="Custom 28">
      <a:dk1>
        <a:srgbClr val="08466C"/>
      </a:dk1>
      <a:lt1>
        <a:sysClr val="window" lastClr="FFFFFF"/>
      </a:lt1>
      <a:dk2>
        <a:srgbClr val="000000"/>
      </a:dk2>
      <a:lt2>
        <a:srgbClr val="15AAE9"/>
      </a:lt2>
      <a:accent1>
        <a:srgbClr val="E9552A"/>
      </a:accent1>
      <a:accent2>
        <a:srgbClr val="ADE242"/>
      </a:accent2>
      <a:accent3>
        <a:srgbClr val="4B2453"/>
      </a:accent3>
      <a:accent4>
        <a:srgbClr val="FAB133"/>
      </a:accent4>
      <a:accent5>
        <a:srgbClr val="C70000"/>
      </a:accent5>
      <a:accent6>
        <a:srgbClr val="008B00"/>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cap="flat" cmpd="sng">
          <a:solidFill>
            <a:schemeClr val="tx2">
              <a:lumMod val="50000"/>
              <a:lumOff val="50000"/>
            </a:schemeClr>
          </a:solidFill>
          <a:prstDash val="sysDash"/>
          <a:miter lim="800000"/>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400" dirty="0" err="1" smtClean="0">
            <a:solidFill>
              <a:schemeClr val="tx2"/>
            </a:solidFill>
            <a:latin typeface="Arial Narrow"/>
            <a:cs typeface="Arial Narrow"/>
          </a:defRPr>
        </a:defPPr>
      </a:lstStyle>
    </a:txDef>
  </a:objectDefaults>
  <a:extraClrSchemeLst/>
</a:theme>
</file>

<file path=ppt/theme/theme2.xml><?xml version="1.0" encoding="utf-8"?>
<a:theme xmlns:a="http://schemas.openxmlformats.org/drawingml/2006/main" name="4_Office Theme">
  <a:themeElements>
    <a:clrScheme name="Birthright">
      <a:dk1>
        <a:srgbClr val="08447B"/>
      </a:dk1>
      <a:lt1>
        <a:srgbClr val="FFFFFF"/>
      </a:lt1>
      <a:dk2>
        <a:srgbClr val="000000"/>
      </a:dk2>
      <a:lt2>
        <a:srgbClr val="22A0E2"/>
      </a:lt2>
      <a:accent1>
        <a:srgbClr val="E9552A"/>
      </a:accent1>
      <a:accent2>
        <a:srgbClr val="ADE242"/>
      </a:accent2>
      <a:accent3>
        <a:srgbClr val="95016F"/>
      </a:accent3>
      <a:accent4>
        <a:srgbClr val="FAB133"/>
      </a:accent4>
      <a:accent5>
        <a:srgbClr val="C70000"/>
      </a:accent5>
      <a:accent6>
        <a:srgbClr val="008B00"/>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cap="flat" cmpd="sng">
          <a:solidFill>
            <a:schemeClr val="tx2">
              <a:lumMod val="50000"/>
              <a:lumOff val="50000"/>
            </a:schemeClr>
          </a:solidFill>
          <a:prstDash val="sysDash"/>
          <a:miter lim="800000"/>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400" dirty="0" err="1" smtClean="0">
            <a:solidFill>
              <a:schemeClr val="tx2"/>
            </a:solidFill>
            <a:latin typeface="Arial Narrow"/>
            <a:cs typeface="Arial Narrow"/>
          </a:defRPr>
        </a:defPPr>
      </a:lstStyle>
    </a:txDef>
  </a:objectDefaults>
  <a:extraClrSchemeLst/>
</a:theme>
</file>

<file path=ppt/theme/theme3.xml><?xml version="1.0" encoding="utf-8"?>
<a:theme xmlns:a="http://schemas.openxmlformats.org/drawingml/2006/main" name="5_Office Theme">
  <a:themeElements>
    <a:clrScheme name="Birthright">
      <a:dk1>
        <a:srgbClr val="08447B"/>
      </a:dk1>
      <a:lt1>
        <a:srgbClr val="FFFFFF"/>
      </a:lt1>
      <a:dk2>
        <a:srgbClr val="000000"/>
      </a:dk2>
      <a:lt2>
        <a:srgbClr val="22A0E2"/>
      </a:lt2>
      <a:accent1>
        <a:srgbClr val="E9552A"/>
      </a:accent1>
      <a:accent2>
        <a:srgbClr val="ADE242"/>
      </a:accent2>
      <a:accent3>
        <a:srgbClr val="95016F"/>
      </a:accent3>
      <a:accent4>
        <a:srgbClr val="FAB133"/>
      </a:accent4>
      <a:accent5>
        <a:srgbClr val="C70000"/>
      </a:accent5>
      <a:accent6>
        <a:srgbClr val="008B00"/>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cap="flat" cmpd="sng">
          <a:solidFill>
            <a:schemeClr val="tx2">
              <a:lumMod val="50000"/>
              <a:lumOff val="50000"/>
            </a:schemeClr>
          </a:solidFill>
          <a:prstDash val="sysDash"/>
          <a:miter lim="800000"/>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1400" dirty="0" err="1" smtClean="0">
            <a:solidFill>
              <a:schemeClr val="tx2"/>
            </a:solidFill>
            <a:latin typeface="Arial Narrow"/>
            <a:cs typeface="Arial Narrow"/>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19336</TotalTime>
  <Words>2890</Words>
  <Application>Microsoft Macintosh PowerPoint</Application>
  <PresentationFormat>Widescreen</PresentationFormat>
  <Paragraphs>292</Paragraphs>
  <Slides>30</Slides>
  <Notes>25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30</vt:i4>
      </vt:variant>
    </vt:vector>
  </HeadingPairs>
  <TitlesOfParts>
    <vt:vector size="37" baseType="lpstr">
      <vt:lpstr>Arial</vt:lpstr>
      <vt:lpstr>Arial Narrow</vt:lpstr>
      <vt:lpstr>Calibri</vt:lpstr>
      <vt:lpstr>Lucida Grande</vt:lpstr>
      <vt:lpstr>3_Office Theme</vt:lpstr>
      <vt:lpstr>4_Office Theme</vt:lpstr>
      <vt:lpstr>5_Office Theme</vt:lpstr>
      <vt:lpstr>PowerPoint Presentation</vt:lpstr>
      <vt:lpstr>PowerPoint Presentation</vt:lpstr>
      <vt:lpstr>Key Findings – COVID and Jewish Engagement</vt:lpstr>
      <vt:lpstr>PowerPoint Presentation</vt:lpstr>
      <vt:lpstr>The pandemic experience has caused feelings of disconnection and a desire to re-prioritize what matters most</vt:lpstr>
      <vt:lpstr>But there are indications that the pandemic is affecting younger adults and those with kids in a more acute, and possibly transformational, way</vt:lpstr>
      <vt:lpstr>The pandemic is influencing how people feel about their Jewish identity, and it’s highly tied to life stage</vt:lpstr>
      <vt:lpstr>While most want to connect during this time, parents in particular are turning to the Jewish community and new organizations</vt:lpstr>
      <vt:lpstr>About half of American Jews have done something new that is Jewish since the pandemic started, particularly those with kids at home</vt:lpstr>
      <vt:lpstr>The fundamental way the pandemic has changed people’s lives right now has provided the space and opportunity to connect with their Jewishness</vt:lpstr>
      <vt:lpstr>As a result, Jews are maintaining or increasing the level of Jewish activities in their lives—especially around food, ritual, and virtual programming</vt:lpstr>
      <vt:lpstr>Overall, American Jews are pleased with the quality of programming during the pandemic, believing Jewish organizations are doing the best they can</vt:lpstr>
      <vt:lpstr>PowerPoint Presentation</vt:lpstr>
      <vt:lpstr>Overall, just over half of Jewish adults report that they observe both Rosh Hashanah and Yom Kippur in a typical year</vt:lpstr>
      <vt:lpstr>This year, High Holiday observance was notably higher, engaging half of the “Infrequent High Holidays Observers” who don’t participate on a regular basis</vt:lpstr>
      <vt:lpstr>Most marked the HH this year through traditional rituals and meals, but less formal practices—mindfulness, charity work—stand out for infrequent observers</vt:lpstr>
      <vt:lpstr>Tradition, routine, and fulfillment were the key drivers of High Holiday behavior; many Jews wanted to get as close to normal as possible</vt:lpstr>
      <vt:lpstr>Novelty and less-intimidating settings were secondary considerations, but few say they were the most important reason for how they chose to observe</vt:lpstr>
      <vt:lpstr>Recommendations and low barriers to entry were more important motivators for Infrequent Observers than for Regular Observers</vt:lpstr>
      <vt:lpstr>Among those who observed, nearly half did so with an organization in some way, mostly as a member or otherwise paid</vt:lpstr>
      <vt:lpstr>PowerPoint Presentation</vt:lpstr>
      <vt:lpstr>Even in the midst of a pandemic, High Holiday observers were content with their experiences, but they missed being around others</vt:lpstr>
      <vt:lpstr>Despite broad satisfaction, Infrequent Observers were less likely to give orgs the benefit of the doubt and more likely to feel awkward and uncomfortable</vt:lpstr>
      <vt:lpstr>Even if they weren’t perfect, HH experiences left a greater mark on Infrequent Observers, who were more likely to consider new practices afterward</vt:lpstr>
      <vt:lpstr>Compared to past years, 2020 outperformed on accessibility and relevance, though communal connection was clearly missing</vt:lpstr>
      <vt:lpstr>PowerPoint Presentation</vt:lpstr>
      <vt:lpstr>Many got some new ideas for future High Holidays—especially Infrequent Observers</vt:lpstr>
      <vt:lpstr>Many are looking at their Jewishness differently based on the experience of the pandemic, especially younger Jews and those with families</vt:lpstr>
      <vt:lpstr>For most of those thinking differently about Jewishness, that has meant a renewal of connection with their Jewish identity and community</vt:lpstr>
      <vt:lpstr>Beneath the broad feeling that Jewishness has taken on new importance, Jews are open to many ideas about what being Jewish means post-pandemic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Tobin Marcus</dc:creator>
  <cp:lastModifiedBy>Jessica R Mack</cp:lastModifiedBy>
  <cp:revision>1182</cp:revision>
  <cp:lastPrinted>2019-09-12T13:28:20Z</cp:lastPrinted>
  <dcterms:created xsi:type="dcterms:W3CDTF">2018-02-21T14:48:49Z</dcterms:created>
  <dcterms:modified xsi:type="dcterms:W3CDTF">2021-06-02T16:08:14Z</dcterms:modified>
</cp:coreProperties>
</file>